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sldIdLst>
    <p:sldId id="256" r:id="rId2"/>
    <p:sldId id="257" r:id="rId3"/>
    <p:sldId id="258" r:id="rId4"/>
    <p:sldId id="259" r:id="rId5"/>
    <p:sldId id="261" r:id="rId6"/>
    <p:sldId id="262" r:id="rId7"/>
    <p:sldId id="263" r:id="rId8"/>
    <p:sldId id="260" r:id="rId9"/>
    <p:sldId id="264" r:id="rId10"/>
    <p:sldId id="265" r:id="rId11"/>
    <p:sldId id="266" r:id="rId12"/>
    <p:sldId id="267" r:id="rId13"/>
    <p:sldId id="268" r:id="rId14"/>
    <p:sldId id="269" r:id="rId15"/>
    <p:sldId id="270" r:id="rId16"/>
    <p:sldId id="271" r:id="rId17"/>
    <p:sldId id="275" r:id="rId18"/>
    <p:sldId id="272" r:id="rId19"/>
    <p:sldId id="273" r:id="rId20"/>
    <p:sldId id="280" r:id="rId21"/>
    <p:sldId id="274" r:id="rId22"/>
    <p:sldId id="276" r:id="rId23"/>
    <p:sldId id="278" r:id="rId24"/>
    <p:sldId id="279" r:id="rId25"/>
    <p:sldId id="281" r:id="rId26"/>
    <p:sldId id="283" r:id="rId27"/>
    <p:sldId id="282" r:id="rId28"/>
    <p:sldId id="277" r:id="rId29"/>
    <p:sldId id="284" r:id="rId30"/>
    <p:sldId id="285" r:id="rId31"/>
    <p:sldId id="290" r:id="rId32"/>
    <p:sldId id="291" r:id="rId33"/>
    <p:sldId id="292" r:id="rId34"/>
    <p:sldId id="286" r:id="rId35"/>
    <p:sldId id="293" r:id="rId36"/>
    <p:sldId id="288" r:id="rId37"/>
    <p:sldId id="287" r:id="rId38"/>
    <p:sldId id="289"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1" r:id="rId58"/>
    <p:sldId id="312" r:id="rId59"/>
    <p:sldId id="313" r:id="rId60"/>
    <p:sldId id="314"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7" autoAdjust="0"/>
    <p:restoredTop sz="94660"/>
  </p:normalViewPr>
  <p:slideViewPr>
    <p:cSldViewPr>
      <p:cViewPr varScale="1">
        <p:scale>
          <a:sx n="83" d="100"/>
          <a:sy n="83" d="100"/>
        </p:scale>
        <p:origin x="-1762"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D13F9-2FFF-4AEF-BEA3-919C37FD09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0CE44FC-A85C-4FF9-8915-F29EA09FEC7B}">
      <dgm:prSet phldrT="[Text]"/>
      <dgm:spPr/>
      <dgm:t>
        <a:bodyPr/>
        <a:lstStyle/>
        <a:p>
          <a:r>
            <a:rPr lang="en-US" dirty="0" smtClean="0"/>
            <a:t>Data Management</a:t>
          </a:r>
          <a:endParaRPr lang="en-US" dirty="0"/>
        </a:p>
      </dgm:t>
    </dgm:pt>
    <dgm:pt modelId="{D6008DE5-AB32-4763-B2F1-595EACF31F86}" type="parTrans" cxnId="{E163757F-7854-4A36-B88A-0799DF54CC74}">
      <dgm:prSet/>
      <dgm:spPr/>
      <dgm:t>
        <a:bodyPr/>
        <a:lstStyle/>
        <a:p>
          <a:endParaRPr lang="en-US"/>
        </a:p>
      </dgm:t>
    </dgm:pt>
    <dgm:pt modelId="{09AE512C-9850-4011-9A47-E9F0DB2BE020}" type="sibTrans" cxnId="{E163757F-7854-4A36-B88A-0799DF54CC74}">
      <dgm:prSet/>
      <dgm:spPr/>
      <dgm:t>
        <a:bodyPr/>
        <a:lstStyle/>
        <a:p>
          <a:endParaRPr lang="en-US"/>
        </a:p>
      </dgm:t>
    </dgm:pt>
    <dgm:pt modelId="{013FDA0B-7E33-4D7A-B31E-5487784C0131}">
      <dgm:prSet phldrT="[Text]"/>
      <dgm:spPr/>
      <dgm:t>
        <a:bodyPr/>
        <a:lstStyle/>
        <a:p>
          <a:r>
            <a:rPr lang="en-US" b="0" i="0" dirty="0" smtClean="0"/>
            <a:t>Data Management is the process of persisting and retrieving data.</a:t>
          </a:r>
          <a:endParaRPr lang="en-US" dirty="0"/>
        </a:p>
      </dgm:t>
    </dgm:pt>
    <dgm:pt modelId="{284726AA-44EA-44F8-8894-D9C3DB87620C}" type="parTrans" cxnId="{F66CE0C9-7309-4A1D-B4AC-6B4202E21718}">
      <dgm:prSet/>
      <dgm:spPr/>
      <dgm:t>
        <a:bodyPr/>
        <a:lstStyle/>
        <a:p>
          <a:endParaRPr lang="en-US"/>
        </a:p>
      </dgm:t>
    </dgm:pt>
    <dgm:pt modelId="{A0D63672-EE39-4191-97EF-E0A1777D1E26}" type="sibTrans" cxnId="{F66CE0C9-7309-4A1D-B4AC-6B4202E21718}">
      <dgm:prSet/>
      <dgm:spPr/>
      <dgm:t>
        <a:bodyPr/>
        <a:lstStyle/>
        <a:p>
          <a:endParaRPr lang="en-US"/>
        </a:p>
      </dgm:t>
    </dgm:pt>
    <dgm:pt modelId="{B319DE25-7E03-434D-9F19-B8444965E1D0}">
      <dgm:prSet phldrT="[Text]"/>
      <dgm:spPr/>
      <dgm:t>
        <a:bodyPr/>
        <a:lstStyle/>
        <a:p>
          <a:r>
            <a:rPr lang="en-US" b="0" i="0" dirty="0" smtClean="0"/>
            <a:t>Data Integration and Transformation</a:t>
          </a:r>
          <a:endParaRPr lang="en-US" dirty="0"/>
        </a:p>
      </dgm:t>
    </dgm:pt>
    <dgm:pt modelId="{55ED1A2E-69CB-4AA3-8CAF-4A2626C7B758}" type="parTrans" cxnId="{2D1BAAAA-013B-45F9-8731-F81AD2AD0FB1}">
      <dgm:prSet/>
      <dgm:spPr/>
      <dgm:t>
        <a:bodyPr/>
        <a:lstStyle/>
        <a:p>
          <a:endParaRPr lang="en-US"/>
        </a:p>
      </dgm:t>
    </dgm:pt>
    <dgm:pt modelId="{34BBE237-2DEF-451A-99F1-2CEA1AA9D00D}" type="sibTrans" cxnId="{2D1BAAAA-013B-45F9-8731-F81AD2AD0FB1}">
      <dgm:prSet/>
      <dgm:spPr/>
      <dgm:t>
        <a:bodyPr/>
        <a:lstStyle/>
        <a:p>
          <a:endParaRPr lang="en-US"/>
        </a:p>
      </dgm:t>
    </dgm:pt>
    <dgm:pt modelId="{46C9F8AE-605B-4585-8AFE-FE141C88FCC2}">
      <dgm:prSet phldrT="[Text]"/>
      <dgm:spPr/>
      <dgm:t>
        <a:bodyPr/>
        <a:lstStyle/>
        <a:p>
          <a:r>
            <a:rPr lang="en-US" b="0" i="0" dirty="0" smtClean="0"/>
            <a:t>often referred to as Extract, Transform, and Load, or “ETL,</a:t>
          </a:r>
          <a:endParaRPr lang="en-US" dirty="0"/>
        </a:p>
      </dgm:t>
    </dgm:pt>
    <dgm:pt modelId="{6582D410-4C0C-4D97-84CE-14124358BB3B}" type="parTrans" cxnId="{A16EF9E0-3968-40BD-A022-39BFBA90C86A}">
      <dgm:prSet/>
      <dgm:spPr/>
      <dgm:t>
        <a:bodyPr/>
        <a:lstStyle/>
        <a:p>
          <a:endParaRPr lang="en-US"/>
        </a:p>
      </dgm:t>
    </dgm:pt>
    <dgm:pt modelId="{4662D6CD-9393-4A0B-A68B-54972F36967E}" type="sibTrans" cxnId="{A16EF9E0-3968-40BD-A022-39BFBA90C86A}">
      <dgm:prSet/>
      <dgm:spPr/>
      <dgm:t>
        <a:bodyPr/>
        <a:lstStyle/>
        <a:p>
          <a:endParaRPr lang="en-US"/>
        </a:p>
      </dgm:t>
    </dgm:pt>
    <dgm:pt modelId="{2B915C84-7940-4766-B93C-89E96B345237}">
      <dgm:prSet phldrT="[Text]"/>
      <dgm:spPr/>
      <dgm:t>
        <a:bodyPr/>
        <a:lstStyle/>
        <a:p>
          <a:r>
            <a:rPr lang="en-US" b="0" i="0" dirty="0" smtClean="0"/>
            <a:t>process of retrieving data from remote data </a:t>
          </a:r>
          <a:r>
            <a:rPr lang="en-US" b="0" i="0" dirty="0" err="1" smtClean="0"/>
            <a:t>anagement</a:t>
          </a:r>
          <a:r>
            <a:rPr lang="en-US" b="0" i="0" dirty="0" smtClean="0"/>
            <a:t> systems</a:t>
          </a:r>
          <a:endParaRPr lang="en-US" dirty="0"/>
        </a:p>
      </dgm:t>
    </dgm:pt>
    <dgm:pt modelId="{7D4A26B8-CDB4-4E82-9750-C26447D6B5FD}" type="parTrans" cxnId="{08A047D4-6BE9-4BBE-A6E0-3299CF8C281B}">
      <dgm:prSet/>
      <dgm:spPr/>
      <dgm:t>
        <a:bodyPr/>
        <a:lstStyle/>
        <a:p>
          <a:endParaRPr lang="en-US"/>
        </a:p>
      </dgm:t>
    </dgm:pt>
    <dgm:pt modelId="{CAB6A587-13E7-4D96-8C06-F4F66DEACFD4}" type="sibTrans" cxnId="{08A047D4-6BE9-4BBE-A6E0-3299CF8C281B}">
      <dgm:prSet/>
      <dgm:spPr/>
      <dgm:t>
        <a:bodyPr/>
        <a:lstStyle/>
        <a:p>
          <a:endParaRPr lang="en-US"/>
        </a:p>
      </dgm:t>
    </dgm:pt>
    <dgm:pt modelId="{65C80AF2-90CD-41A5-BAC9-9571ACEA1B63}">
      <dgm:prSet phldrT="[Text]"/>
      <dgm:spPr/>
      <dgm:t>
        <a:bodyPr/>
        <a:lstStyle/>
        <a:p>
          <a:r>
            <a:rPr lang="en-US" b="0" i="0" dirty="0" smtClean="0"/>
            <a:t>Data Visualization </a:t>
          </a:r>
          <a:endParaRPr lang="en-US" dirty="0"/>
        </a:p>
      </dgm:t>
    </dgm:pt>
    <dgm:pt modelId="{A19C2D08-81EC-4C1F-AF32-1A5A0061670B}" type="parTrans" cxnId="{3B26B3DC-B3D9-4F84-9CAA-290FAA2F94BF}">
      <dgm:prSet/>
      <dgm:spPr/>
      <dgm:t>
        <a:bodyPr/>
        <a:lstStyle/>
        <a:p>
          <a:endParaRPr lang="en-US"/>
        </a:p>
      </dgm:t>
    </dgm:pt>
    <dgm:pt modelId="{4197294D-5979-47CD-A22A-3EC4F43CBA48}" type="sibTrans" cxnId="{3B26B3DC-B3D9-4F84-9CAA-290FAA2F94BF}">
      <dgm:prSet/>
      <dgm:spPr/>
      <dgm:t>
        <a:bodyPr/>
        <a:lstStyle/>
        <a:p>
          <a:endParaRPr lang="en-US"/>
        </a:p>
      </dgm:t>
    </dgm:pt>
    <dgm:pt modelId="{E6898918-B320-45D1-B963-12D8774C350B}">
      <dgm:prSet phldrT="[Text]"/>
      <dgm:spPr/>
      <dgm:t>
        <a:bodyPr/>
        <a:lstStyle/>
        <a:p>
          <a:r>
            <a:rPr lang="en-US" b="0" i="0" dirty="0" smtClean="0"/>
            <a:t>part of an initial data exploration process, as well as being part of a final Deliverable</a:t>
          </a:r>
          <a:endParaRPr lang="en-US" dirty="0"/>
        </a:p>
      </dgm:t>
    </dgm:pt>
    <dgm:pt modelId="{F673B215-A085-4988-99AD-720741276D43}" type="parTrans" cxnId="{EAC1C133-0E65-414E-A872-E9C0FD93573E}">
      <dgm:prSet/>
      <dgm:spPr/>
      <dgm:t>
        <a:bodyPr/>
        <a:lstStyle/>
        <a:p>
          <a:endParaRPr lang="en-US"/>
        </a:p>
      </dgm:t>
    </dgm:pt>
    <dgm:pt modelId="{B24951B2-2327-4885-951F-D964EC3CE834}" type="sibTrans" cxnId="{EAC1C133-0E65-414E-A872-E9C0FD93573E}">
      <dgm:prSet/>
      <dgm:spPr/>
      <dgm:t>
        <a:bodyPr/>
        <a:lstStyle/>
        <a:p>
          <a:endParaRPr lang="en-US"/>
        </a:p>
      </dgm:t>
    </dgm:pt>
    <dgm:pt modelId="{8509FEC7-8C3D-4D50-A973-37C866524210}">
      <dgm:prSet phldrT="[Text]"/>
      <dgm:spPr/>
      <dgm:t>
        <a:bodyPr/>
        <a:lstStyle/>
        <a:p>
          <a:r>
            <a:rPr lang="en-US" dirty="0" smtClean="0"/>
            <a:t>Model Building</a:t>
          </a:r>
          <a:endParaRPr lang="en-US" dirty="0"/>
        </a:p>
      </dgm:t>
    </dgm:pt>
    <dgm:pt modelId="{38E229F3-1F0D-4044-B6FF-CCE6CF55C02F}" type="parTrans" cxnId="{F163055A-63B3-4BCB-B0FE-C7F68EFBE711}">
      <dgm:prSet/>
      <dgm:spPr/>
      <dgm:t>
        <a:bodyPr/>
        <a:lstStyle/>
        <a:p>
          <a:endParaRPr lang="en-US"/>
        </a:p>
      </dgm:t>
    </dgm:pt>
    <dgm:pt modelId="{BB451747-ACFD-407B-9511-0E5E53862ADE}" type="sibTrans" cxnId="{F163055A-63B3-4BCB-B0FE-C7F68EFBE711}">
      <dgm:prSet/>
      <dgm:spPr/>
      <dgm:t>
        <a:bodyPr/>
        <a:lstStyle/>
        <a:p>
          <a:endParaRPr lang="en-US"/>
        </a:p>
      </dgm:t>
    </dgm:pt>
    <dgm:pt modelId="{E3E2993E-538A-4D9C-A7E9-6136CA2C847E}">
      <dgm:prSet phldrT="[Text]"/>
      <dgm:spPr/>
      <dgm:t>
        <a:bodyPr/>
        <a:lstStyle/>
        <a:p>
          <a:r>
            <a:rPr lang="en-US" b="0" i="0" dirty="0" smtClean="0"/>
            <a:t>process of creating a machine learning or deep learning model using an appropriate algorithm with a lot of data</a:t>
          </a:r>
          <a:endParaRPr lang="en-US" dirty="0"/>
        </a:p>
      </dgm:t>
    </dgm:pt>
    <dgm:pt modelId="{C3F3C7AD-CFD7-485A-B148-096A0995720D}" type="parTrans" cxnId="{5CD5C53B-DEF2-4B18-8EBB-47C91E269833}">
      <dgm:prSet/>
      <dgm:spPr/>
      <dgm:t>
        <a:bodyPr/>
        <a:lstStyle/>
        <a:p>
          <a:endParaRPr lang="en-US"/>
        </a:p>
      </dgm:t>
    </dgm:pt>
    <dgm:pt modelId="{CA81BC4E-5581-495D-B9D7-56E84D779DF1}" type="sibTrans" cxnId="{5CD5C53B-DEF2-4B18-8EBB-47C91E269833}">
      <dgm:prSet/>
      <dgm:spPr/>
      <dgm:t>
        <a:bodyPr/>
        <a:lstStyle/>
        <a:p>
          <a:endParaRPr lang="en-US"/>
        </a:p>
      </dgm:t>
    </dgm:pt>
    <dgm:pt modelId="{0109CCD7-6289-4216-9FF0-8C5DB9AACF0D}">
      <dgm:prSet phldrT="[Text]"/>
      <dgm:spPr/>
      <dgm:t>
        <a:bodyPr/>
        <a:lstStyle/>
        <a:p>
          <a:r>
            <a:rPr lang="en-US" b="0" i="0" dirty="0" smtClean="0"/>
            <a:t>Model deployment</a:t>
          </a:r>
          <a:endParaRPr lang="en-US" dirty="0"/>
        </a:p>
      </dgm:t>
    </dgm:pt>
    <dgm:pt modelId="{D409D51A-A775-4E0C-9771-7ACB70377611}" type="parTrans" cxnId="{80F03523-C877-40C3-8080-46C9DE26531D}">
      <dgm:prSet/>
      <dgm:spPr/>
      <dgm:t>
        <a:bodyPr/>
        <a:lstStyle/>
        <a:p>
          <a:endParaRPr lang="en-US"/>
        </a:p>
      </dgm:t>
    </dgm:pt>
    <dgm:pt modelId="{8728F1C8-53DA-4948-9094-ADF7E9A8AA2D}" type="sibTrans" cxnId="{80F03523-C877-40C3-8080-46C9DE26531D}">
      <dgm:prSet/>
      <dgm:spPr/>
      <dgm:t>
        <a:bodyPr/>
        <a:lstStyle/>
        <a:p>
          <a:endParaRPr lang="en-US"/>
        </a:p>
      </dgm:t>
    </dgm:pt>
    <dgm:pt modelId="{1CCDEF9D-885C-4152-A249-5692D3B30AE5}">
      <dgm:prSet phldrT="[Text]"/>
      <dgm:spPr/>
      <dgm:t>
        <a:bodyPr/>
        <a:lstStyle/>
        <a:p>
          <a:r>
            <a:rPr lang="en-US" b="0" i="0" dirty="0" smtClean="0"/>
            <a:t>makes such a machine learning or deep learning model available to third-party applications</a:t>
          </a:r>
          <a:endParaRPr lang="en-US" dirty="0"/>
        </a:p>
      </dgm:t>
    </dgm:pt>
    <dgm:pt modelId="{7E50885A-E742-413F-B953-DAC690A717E6}" type="parTrans" cxnId="{ED641992-E79E-4AE6-BFFE-B602EBC03430}">
      <dgm:prSet/>
      <dgm:spPr/>
      <dgm:t>
        <a:bodyPr/>
        <a:lstStyle/>
        <a:p>
          <a:endParaRPr lang="en-US"/>
        </a:p>
      </dgm:t>
    </dgm:pt>
    <dgm:pt modelId="{C8C6739E-00F3-41EC-BF24-137A3E5EBB39}" type="sibTrans" cxnId="{ED641992-E79E-4AE6-BFFE-B602EBC03430}">
      <dgm:prSet/>
      <dgm:spPr/>
      <dgm:t>
        <a:bodyPr/>
        <a:lstStyle/>
        <a:p>
          <a:endParaRPr lang="en-US"/>
        </a:p>
      </dgm:t>
    </dgm:pt>
    <dgm:pt modelId="{E01BF6D6-5102-4B39-A004-39673F993E02}" type="pres">
      <dgm:prSet presAssocID="{4E4D13F9-2FFF-4AEF-BEA3-919C37FD0959}" presName="Name0" presStyleCnt="0">
        <dgm:presLayoutVars>
          <dgm:dir/>
          <dgm:animLvl val="lvl"/>
          <dgm:resizeHandles val="exact"/>
        </dgm:presLayoutVars>
      </dgm:prSet>
      <dgm:spPr/>
    </dgm:pt>
    <dgm:pt modelId="{B69A4AA5-6F56-4182-80BB-5FE3743C2A03}" type="pres">
      <dgm:prSet presAssocID="{60CE44FC-A85C-4FF9-8915-F29EA09FEC7B}" presName="composite" presStyleCnt="0"/>
      <dgm:spPr/>
    </dgm:pt>
    <dgm:pt modelId="{0456774C-5626-4658-83C5-B36C34CCA45B}" type="pres">
      <dgm:prSet presAssocID="{60CE44FC-A85C-4FF9-8915-F29EA09FEC7B}" presName="parTx" presStyleLbl="alignNode1" presStyleIdx="0" presStyleCnt="5">
        <dgm:presLayoutVars>
          <dgm:chMax val="0"/>
          <dgm:chPref val="0"/>
          <dgm:bulletEnabled val="1"/>
        </dgm:presLayoutVars>
      </dgm:prSet>
      <dgm:spPr/>
      <dgm:t>
        <a:bodyPr/>
        <a:lstStyle/>
        <a:p>
          <a:endParaRPr lang="en-US"/>
        </a:p>
      </dgm:t>
    </dgm:pt>
    <dgm:pt modelId="{9E2DF775-9F24-43A2-B68F-BF154DB5235D}" type="pres">
      <dgm:prSet presAssocID="{60CE44FC-A85C-4FF9-8915-F29EA09FEC7B}" presName="desTx" presStyleLbl="alignAccFollowNode1" presStyleIdx="0" presStyleCnt="5">
        <dgm:presLayoutVars>
          <dgm:bulletEnabled val="1"/>
        </dgm:presLayoutVars>
      </dgm:prSet>
      <dgm:spPr/>
      <dgm:t>
        <a:bodyPr/>
        <a:lstStyle/>
        <a:p>
          <a:endParaRPr lang="en-US"/>
        </a:p>
      </dgm:t>
    </dgm:pt>
    <dgm:pt modelId="{D78D6B61-EC7B-47E8-9D08-AACF04AFB9A3}" type="pres">
      <dgm:prSet presAssocID="{09AE512C-9850-4011-9A47-E9F0DB2BE020}" presName="space" presStyleCnt="0"/>
      <dgm:spPr/>
    </dgm:pt>
    <dgm:pt modelId="{9773C6CB-5DA2-49A2-87C2-AD2204BEB41C}" type="pres">
      <dgm:prSet presAssocID="{B319DE25-7E03-434D-9F19-B8444965E1D0}" presName="composite" presStyleCnt="0"/>
      <dgm:spPr/>
    </dgm:pt>
    <dgm:pt modelId="{AE71E088-AFB8-48F9-98D7-6871337AA60F}" type="pres">
      <dgm:prSet presAssocID="{B319DE25-7E03-434D-9F19-B8444965E1D0}" presName="parTx" presStyleLbl="alignNode1" presStyleIdx="1" presStyleCnt="5">
        <dgm:presLayoutVars>
          <dgm:chMax val="0"/>
          <dgm:chPref val="0"/>
          <dgm:bulletEnabled val="1"/>
        </dgm:presLayoutVars>
      </dgm:prSet>
      <dgm:spPr/>
      <dgm:t>
        <a:bodyPr/>
        <a:lstStyle/>
        <a:p>
          <a:endParaRPr lang="en-US"/>
        </a:p>
      </dgm:t>
    </dgm:pt>
    <dgm:pt modelId="{5AC4545D-2C34-4986-8311-5863B2E8B3ED}" type="pres">
      <dgm:prSet presAssocID="{B319DE25-7E03-434D-9F19-B8444965E1D0}" presName="desTx" presStyleLbl="alignAccFollowNode1" presStyleIdx="1" presStyleCnt="5">
        <dgm:presLayoutVars>
          <dgm:bulletEnabled val="1"/>
        </dgm:presLayoutVars>
      </dgm:prSet>
      <dgm:spPr/>
      <dgm:t>
        <a:bodyPr/>
        <a:lstStyle/>
        <a:p>
          <a:endParaRPr lang="en-US"/>
        </a:p>
      </dgm:t>
    </dgm:pt>
    <dgm:pt modelId="{286E3B26-EE09-4222-AF33-8BBC1AAE630A}" type="pres">
      <dgm:prSet presAssocID="{34BBE237-2DEF-451A-99F1-2CEA1AA9D00D}" presName="space" presStyleCnt="0"/>
      <dgm:spPr/>
    </dgm:pt>
    <dgm:pt modelId="{BDBF56BF-CED3-4327-903B-DBF95760415F}" type="pres">
      <dgm:prSet presAssocID="{65C80AF2-90CD-41A5-BAC9-9571ACEA1B63}" presName="composite" presStyleCnt="0"/>
      <dgm:spPr/>
    </dgm:pt>
    <dgm:pt modelId="{89A3DE3D-C502-4061-94D0-F0126B2484F1}" type="pres">
      <dgm:prSet presAssocID="{65C80AF2-90CD-41A5-BAC9-9571ACEA1B63}" presName="parTx" presStyleLbl="alignNode1" presStyleIdx="2" presStyleCnt="5">
        <dgm:presLayoutVars>
          <dgm:chMax val="0"/>
          <dgm:chPref val="0"/>
          <dgm:bulletEnabled val="1"/>
        </dgm:presLayoutVars>
      </dgm:prSet>
      <dgm:spPr/>
      <dgm:t>
        <a:bodyPr/>
        <a:lstStyle/>
        <a:p>
          <a:endParaRPr lang="en-US"/>
        </a:p>
      </dgm:t>
    </dgm:pt>
    <dgm:pt modelId="{78C475D2-C528-410B-847E-A1E884183849}" type="pres">
      <dgm:prSet presAssocID="{65C80AF2-90CD-41A5-BAC9-9571ACEA1B63}" presName="desTx" presStyleLbl="alignAccFollowNode1" presStyleIdx="2" presStyleCnt="5">
        <dgm:presLayoutVars>
          <dgm:bulletEnabled val="1"/>
        </dgm:presLayoutVars>
      </dgm:prSet>
      <dgm:spPr/>
      <dgm:t>
        <a:bodyPr/>
        <a:lstStyle/>
        <a:p>
          <a:endParaRPr lang="en-US"/>
        </a:p>
      </dgm:t>
    </dgm:pt>
    <dgm:pt modelId="{F9824316-0F6C-4859-9624-5FE2CF2B1D83}" type="pres">
      <dgm:prSet presAssocID="{4197294D-5979-47CD-A22A-3EC4F43CBA48}" presName="space" presStyleCnt="0"/>
      <dgm:spPr/>
    </dgm:pt>
    <dgm:pt modelId="{6790A86C-9357-4C55-9A67-7167D606BFA9}" type="pres">
      <dgm:prSet presAssocID="{8509FEC7-8C3D-4D50-A973-37C866524210}" presName="composite" presStyleCnt="0"/>
      <dgm:spPr/>
    </dgm:pt>
    <dgm:pt modelId="{B8746791-5846-40D0-A174-F2B27F50F09B}" type="pres">
      <dgm:prSet presAssocID="{8509FEC7-8C3D-4D50-A973-37C866524210}" presName="parTx" presStyleLbl="alignNode1" presStyleIdx="3" presStyleCnt="5">
        <dgm:presLayoutVars>
          <dgm:chMax val="0"/>
          <dgm:chPref val="0"/>
          <dgm:bulletEnabled val="1"/>
        </dgm:presLayoutVars>
      </dgm:prSet>
      <dgm:spPr/>
    </dgm:pt>
    <dgm:pt modelId="{47963885-2E7F-4222-8922-E9AFFEA49E52}" type="pres">
      <dgm:prSet presAssocID="{8509FEC7-8C3D-4D50-A973-37C866524210}" presName="desTx" presStyleLbl="alignAccFollowNode1" presStyleIdx="3" presStyleCnt="5">
        <dgm:presLayoutVars>
          <dgm:bulletEnabled val="1"/>
        </dgm:presLayoutVars>
      </dgm:prSet>
      <dgm:spPr/>
      <dgm:t>
        <a:bodyPr/>
        <a:lstStyle/>
        <a:p>
          <a:endParaRPr lang="en-US"/>
        </a:p>
      </dgm:t>
    </dgm:pt>
    <dgm:pt modelId="{C0BC78B8-6080-4D53-B066-46BE1AD13616}" type="pres">
      <dgm:prSet presAssocID="{BB451747-ACFD-407B-9511-0E5E53862ADE}" presName="space" presStyleCnt="0"/>
      <dgm:spPr/>
    </dgm:pt>
    <dgm:pt modelId="{2E994857-25F7-4C70-8BA1-837D9A81919C}" type="pres">
      <dgm:prSet presAssocID="{0109CCD7-6289-4216-9FF0-8C5DB9AACF0D}" presName="composite" presStyleCnt="0"/>
      <dgm:spPr/>
    </dgm:pt>
    <dgm:pt modelId="{815490F2-77A4-477A-9F03-26ED9072C074}" type="pres">
      <dgm:prSet presAssocID="{0109CCD7-6289-4216-9FF0-8C5DB9AACF0D}" presName="parTx" presStyleLbl="alignNode1" presStyleIdx="4" presStyleCnt="5">
        <dgm:presLayoutVars>
          <dgm:chMax val="0"/>
          <dgm:chPref val="0"/>
          <dgm:bulletEnabled val="1"/>
        </dgm:presLayoutVars>
      </dgm:prSet>
      <dgm:spPr/>
      <dgm:t>
        <a:bodyPr/>
        <a:lstStyle/>
        <a:p>
          <a:endParaRPr lang="en-US"/>
        </a:p>
      </dgm:t>
    </dgm:pt>
    <dgm:pt modelId="{901450BC-667B-4698-8C8D-E32181841D33}" type="pres">
      <dgm:prSet presAssocID="{0109CCD7-6289-4216-9FF0-8C5DB9AACF0D}" presName="desTx" presStyleLbl="alignAccFollowNode1" presStyleIdx="4" presStyleCnt="5">
        <dgm:presLayoutVars>
          <dgm:bulletEnabled val="1"/>
        </dgm:presLayoutVars>
      </dgm:prSet>
      <dgm:spPr/>
      <dgm:t>
        <a:bodyPr/>
        <a:lstStyle/>
        <a:p>
          <a:endParaRPr lang="en-US"/>
        </a:p>
      </dgm:t>
    </dgm:pt>
  </dgm:ptLst>
  <dgm:cxnLst>
    <dgm:cxn modelId="{F163055A-63B3-4BCB-B0FE-C7F68EFBE711}" srcId="{4E4D13F9-2FFF-4AEF-BEA3-919C37FD0959}" destId="{8509FEC7-8C3D-4D50-A973-37C866524210}" srcOrd="3" destOrd="0" parTransId="{38E229F3-1F0D-4044-B6FF-CCE6CF55C02F}" sibTransId="{BB451747-ACFD-407B-9511-0E5E53862ADE}"/>
    <dgm:cxn modelId="{3B26B3DC-B3D9-4F84-9CAA-290FAA2F94BF}" srcId="{4E4D13F9-2FFF-4AEF-BEA3-919C37FD0959}" destId="{65C80AF2-90CD-41A5-BAC9-9571ACEA1B63}" srcOrd="2" destOrd="0" parTransId="{A19C2D08-81EC-4C1F-AF32-1A5A0061670B}" sibTransId="{4197294D-5979-47CD-A22A-3EC4F43CBA48}"/>
    <dgm:cxn modelId="{8F0450E6-B77F-4A1F-B880-599957F554B3}" type="presOf" srcId="{65C80AF2-90CD-41A5-BAC9-9571ACEA1B63}" destId="{89A3DE3D-C502-4061-94D0-F0126B2484F1}" srcOrd="0" destOrd="0" presId="urn:microsoft.com/office/officeart/2005/8/layout/hList1"/>
    <dgm:cxn modelId="{5CD5C53B-DEF2-4B18-8EBB-47C91E269833}" srcId="{8509FEC7-8C3D-4D50-A973-37C866524210}" destId="{E3E2993E-538A-4D9C-A7E9-6136CA2C847E}" srcOrd="0" destOrd="0" parTransId="{C3F3C7AD-CFD7-485A-B148-096A0995720D}" sibTransId="{CA81BC4E-5581-495D-B9D7-56E84D779DF1}"/>
    <dgm:cxn modelId="{8DCAD1E0-9786-4B4F-9503-304050D79E35}" type="presOf" srcId="{46C9F8AE-605B-4585-8AFE-FE141C88FCC2}" destId="{5AC4545D-2C34-4986-8311-5863B2E8B3ED}" srcOrd="0" destOrd="0" presId="urn:microsoft.com/office/officeart/2005/8/layout/hList1"/>
    <dgm:cxn modelId="{E971B930-D6CC-4201-8C02-E83124FA641C}" type="presOf" srcId="{2B915C84-7940-4766-B93C-89E96B345237}" destId="{5AC4545D-2C34-4986-8311-5863B2E8B3ED}" srcOrd="0" destOrd="1" presId="urn:microsoft.com/office/officeart/2005/8/layout/hList1"/>
    <dgm:cxn modelId="{80F03523-C877-40C3-8080-46C9DE26531D}" srcId="{4E4D13F9-2FFF-4AEF-BEA3-919C37FD0959}" destId="{0109CCD7-6289-4216-9FF0-8C5DB9AACF0D}" srcOrd="4" destOrd="0" parTransId="{D409D51A-A775-4E0C-9771-7ACB70377611}" sibTransId="{8728F1C8-53DA-4948-9094-ADF7E9A8AA2D}"/>
    <dgm:cxn modelId="{CCBBB9BB-0E77-46BE-9FBE-EE52DC2CADE9}" type="presOf" srcId="{B319DE25-7E03-434D-9F19-B8444965E1D0}" destId="{AE71E088-AFB8-48F9-98D7-6871337AA60F}" srcOrd="0" destOrd="0" presId="urn:microsoft.com/office/officeart/2005/8/layout/hList1"/>
    <dgm:cxn modelId="{E163757F-7854-4A36-B88A-0799DF54CC74}" srcId="{4E4D13F9-2FFF-4AEF-BEA3-919C37FD0959}" destId="{60CE44FC-A85C-4FF9-8915-F29EA09FEC7B}" srcOrd="0" destOrd="0" parTransId="{D6008DE5-AB32-4763-B2F1-595EACF31F86}" sibTransId="{09AE512C-9850-4011-9A47-E9F0DB2BE020}"/>
    <dgm:cxn modelId="{FC278CF2-B671-4428-8453-F2434D691672}" type="presOf" srcId="{4E4D13F9-2FFF-4AEF-BEA3-919C37FD0959}" destId="{E01BF6D6-5102-4B39-A004-39673F993E02}" srcOrd="0" destOrd="0" presId="urn:microsoft.com/office/officeart/2005/8/layout/hList1"/>
    <dgm:cxn modelId="{1C62787C-9F20-4082-8E67-B13F37279904}" type="presOf" srcId="{0109CCD7-6289-4216-9FF0-8C5DB9AACF0D}" destId="{815490F2-77A4-477A-9F03-26ED9072C074}" srcOrd="0" destOrd="0" presId="urn:microsoft.com/office/officeart/2005/8/layout/hList1"/>
    <dgm:cxn modelId="{7CDAF9AE-5D35-4C3F-8331-ABCF1936A210}" type="presOf" srcId="{E3E2993E-538A-4D9C-A7E9-6136CA2C847E}" destId="{47963885-2E7F-4222-8922-E9AFFEA49E52}" srcOrd="0" destOrd="0" presId="urn:microsoft.com/office/officeart/2005/8/layout/hList1"/>
    <dgm:cxn modelId="{F66CE0C9-7309-4A1D-B4AC-6B4202E21718}" srcId="{60CE44FC-A85C-4FF9-8915-F29EA09FEC7B}" destId="{013FDA0B-7E33-4D7A-B31E-5487784C0131}" srcOrd="0" destOrd="0" parTransId="{284726AA-44EA-44F8-8894-D9C3DB87620C}" sibTransId="{A0D63672-EE39-4191-97EF-E0A1777D1E26}"/>
    <dgm:cxn modelId="{A742DE4E-4E56-45AB-83A8-5B302D2AF9F8}" type="presOf" srcId="{013FDA0B-7E33-4D7A-B31E-5487784C0131}" destId="{9E2DF775-9F24-43A2-B68F-BF154DB5235D}" srcOrd="0" destOrd="0" presId="urn:microsoft.com/office/officeart/2005/8/layout/hList1"/>
    <dgm:cxn modelId="{2D1BAAAA-013B-45F9-8731-F81AD2AD0FB1}" srcId="{4E4D13F9-2FFF-4AEF-BEA3-919C37FD0959}" destId="{B319DE25-7E03-434D-9F19-B8444965E1D0}" srcOrd="1" destOrd="0" parTransId="{55ED1A2E-69CB-4AA3-8CAF-4A2626C7B758}" sibTransId="{34BBE237-2DEF-451A-99F1-2CEA1AA9D00D}"/>
    <dgm:cxn modelId="{08A047D4-6BE9-4BBE-A6E0-3299CF8C281B}" srcId="{B319DE25-7E03-434D-9F19-B8444965E1D0}" destId="{2B915C84-7940-4766-B93C-89E96B345237}" srcOrd="1" destOrd="0" parTransId="{7D4A26B8-CDB4-4E82-9750-C26447D6B5FD}" sibTransId="{CAB6A587-13E7-4D96-8C06-F4F66DEACFD4}"/>
    <dgm:cxn modelId="{EAC1C133-0E65-414E-A872-E9C0FD93573E}" srcId="{65C80AF2-90CD-41A5-BAC9-9571ACEA1B63}" destId="{E6898918-B320-45D1-B963-12D8774C350B}" srcOrd="0" destOrd="0" parTransId="{F673B215-A085-4988-99AD-720741276D43}" sibTransId="{B24951B2-2327-4885-951F-D964EC3CE834}"/>
    <dgm:cxn modelId="{EC67E042-B690-49C9-9303-8644780AF97C}" type="presOf" srcId="{60CE44FC-A85C-4FF9-8915-F29EA09FEC7B}" destId="{0456774C-5626-4658-83C5-B36C34CCA45B}" srcOrd="0" destOrd="0" presId="urn:microsoft.com/office/officeart/2005/8/layout/hList1"/>
    <dgm:cxn modelId="{3B5B6376-671E-4BE4-B7EA-76E696631157}" type="presOf" srcId="{E6898918-B320-45D1-B963-12D8774C350B}" destId="{78C475D2-C528-410B-847E-A1E884183849}" srcOrd="0" destOrd="0" presId="urn:microsoft.com/office/officeart/2005/8/layout/hList1"/>
    <dgm:cxn modelId="{469E4F5E-1D3E-4D0E-B208-6A730256F6D8}" type="presOf" srcId="{8509FEC7-8C3D-4D50-A973-37C866524210}" destId="{B8746791-5846-40D0-A174-F2B27F50F09B}" srcOrd="0" destOrd="0" presId="urn:microsoft.com/office/officeart/2005/8/layout/hList1"/>
    <dgm:cxn modelId="{ED641992-E79E-4AE6-BFFE-B602EBC03430}" srcId="{0109CCD7-6289-4216-9FF0-8C5DB9AACF0D}" destId="{1CCDEF9D-885C-4152-A249-5692D3B30AE5}" srcOrd="0" destOrd="0" parTransId="{7E50885A-E742-413F-B953-DAC690A717E6}" sibTransId="{C8C6739E-00F3-41EC-BF24-137A3E5EBB39}"/>
    <dgm:cxn modelId="{2C9FC7AE-9447-4049-AE78-3446EFF019D7}" type="presOf" srcId="{1CCDEF9D-885C-4152-A249-5692D3B30AE5}" destId="{901450BC-667B-4698-8C8D-E32181841D33}" srcOrd="0" destOrd="0" presId="urn:microsoft.com/office/officeart/2005/8/layout/hList1"/>
    <dgm:cxn modelId="{A16EF9E0-3968-40BD-A022-39BFBA90C86A}" srcId="{B319DE25-7E03-434D-9F19-B8444965E1D0}" destId="{46C9F8AE-605B-4585-8AFE-FE141C88FCC2}" srcOrd="0" destOrd="0" parTransId="{6582D410-4C0C-4D97-84CE-14124358BB3B}" sibTransId="{4662D6CD-9393-4A0B-A68B-54972F36967E}"/>
    <dgm:cxn modelId="{8068030A-AD3D-4E43-A57B-F9FF0CD8DB42}" type="presParOf" srcId="{E01BF6D6-5102-4B39-A004-39673F993E02}" destId="{B69A4AA5-6F56-4182-80BB-5FE3743C2A03}" srcOrd="0" destOrd="0" presId="urn:microsoft.com/office/officeart/2005/8/layout/hList1"/>
    <dgm:cxn modelId="{41362DDD-D082-4EA4-B1B7-0AF035E35F91}" type="presParOf" srcId="{B69A4AA5-6F56-4182-80BB-5FE3743C2A03}" destId="{0456774C-5626-4658-83C5-B36C34CCA45B}" srcOrd="0" destOrd="0" presId="urn:microsoft.com/office/officeart/2005/8/layout/hList1"/>
    <dgm:cxn modelId="{3BF3AA68-292A-4155-A67A-6BE449720D7A}" type="presParOf" srcId="{B69A4AA5-6F56-4182-80BB-5FE3743C2A03}" destId="{9E2DF775-9F24-43A2-B68F-BF154DB5235D}" srcOrd="1" destOrd="0" presId="urn:microsoft.com/office/officeart/2005/8/layout/hList1"/>
    <dgm:cxn modelId="{E017312A-4F02-4426-B2AB-EDF088A0EB56}" type="presParOf" srcId="{E01BF6D6-5102-4B39-A004-39673F993E02}" destId="{D78D6B61-EC7B-47E8-9D08-AACF04AFB9A3}" srcOrd="1" destOrd="0" presId="urn:microsoft.com/office/officeart/2005/8/layout/hList1"/>
    <dgm:cxn modelId="{A0B14F9F-4ED0-4DA3-BB71-5C4A8009A606}" type="presParOf" srcId="{E01BF6D6-5102-4B39-A004-39673F993E02}" destId="{9773C6CB-5DA2-49A2-87C2-AD2204BEB41C}" srcOrd="2" destOrd="0" presId="urn:microsoft.com/office/officeart/2005/8/layout/hList1"/>
    <dgm:cxn modelId="{E50A12B4-0EEB-4568-8A23-DA7ABD82140E}" type="presParOf" srcId="{9773C6CB-5DA2-49A2-87C2-AD2204BEB41C}" destId="{AE71E088-AFB8-48F9-98D7-6871337AA60F}" srcOrd="0" destOrd="0" presId="urn:microsoft.com/office/officeart/2005/8/layout/hList1"/>
    <dgm:cxn modelId="{555DBDAA-346C-4B72-BB10-D8E46B5A6366}" type="presParOf" srcId="{9773C6CB-5DA2-49A2-87C2-AD2204BEB41C}" destId="{5AC4545D-2C34-4986-8311-5863B2E8B3ED}" srcOrd="1" destOrd="0" presId="urn:microsoft.com/office/officeart/2005/8/layout/hList1"/>
    <dgm:cxn modelId="{6A01CB24-864B-4413-800B-8B4F95F90667}" type="presParOf" srcId="{E01BF6D6-5102-4B39-A004-39673F993E02}" destId="{286E3B26-EE09-4222-AF33-8BBC1AAE630A}" srcOrd="3" destOrd="0" presId="urn:microsoft.com/office/officeart/2005/8/layout/hList1"/>
    <dgm:cxn modelId="{4FF233A4-6C52-4F0F-8556-DE438819300B}" type="presParOf" srcId="{E01BF6D6-5102-4B39-A004-39673F993E02}" destId="{BDBF56BF-CED3-4327-903B-DBF95760415F}" srcOrd="4" destOrd="0" presId="urn:microsoft.com/office/officeart/2005/8/layout/hList1"/>
    <dgm:cxn modelId="{C2F755A9-6A85-49CC-A8CA-B78DEEFDC029}" type="presParOf" srcId="{BDBF56BF-CED3-4327-903B-DBF95760415F}" destId="{89A3DE3D-C502-4061-94D0-F0126B2484F1}" srcOrd="0" destOrd="0" presId="urn:microsoft.com/office/officeart/2005/8/layout/hList1"/>
    <dgm:cxn modelId="{D8A53E71-DAF0-4EE1-8D6C-B5987ADEB7A6}" type="presParOf" srcId="{BDBF56BF-CED3-4327-903B-DBF95760415F}" destId="{78C475D2-C528-410B-847E-A1E884183849}" srcOrd="1" destOrd="0" presId="urn:microsoft.com/office/officeart/2005/8/layout/hList1"/>
    <dgm:cxn modelId="{5B61A275-CDDA-44F2-B28C-60B825D2BCBD}" type="presParOf" srcId="{E01BF6D6-5102-4B39-A004-39673F993E02}" destId="{F9824316-0F6C-4859-9624-5FE2CF2B1D83}" srcOrd="5" destOrd="0" presId="urn:microsoft.com/office/officeart/2005/8/layout/hList1"/>
    <dgm:cxn modelId="{402D4674-F8BC-46EE-8F9E-09CFE013F135}" type="presParOf" srcId="{E01BF6D6-5102-4B39-A004-39673F993E02}" destId="{6790A86C-9357-4C55-9A67-7167D606BFA9}" srcOrd="6" destOrd="0" presId="urn:microsoft.com/office/officeart/2005/8/layout/hList1"/>
    <dgm:cxn modelId="{80672C97-DC19-49E0-850B-38549BC7527E}" type="presParOf" srcId="{6790A86C-9357-4C55-9A67-7167D606BFA9}" destId="{B8746791-5846-40D0-A174-F2B27F50F09B}" srcOrd="0" destOrd="0" presId="urn:microsoft.com/office/officeart/2005/8/layout/hList1"/>
    <dgm:cxn modelId="{99E6D06D-5CC4-4C0F-93FF-95BCBD9DAC6F}" type="presParOf" srcId="{6790A86C-9357-4C55-9A67-7167D606BFA9}" destId="{47963885-2E7F-4222-8922-E9AFFEA49E52}" srcOrd="1" destOrd="0" presId="urn:microsoft.com/office/officeart/2005/8/layout/hList1"/>
    <dgm:cxn modelId="{7BF2EADF-FC68-48F3-AE65-6B4A29360928}" type="presParOf" srcId="{E01BF6D6-5102-4B39-A004-39673F993E02}" destId="{C0BC78B8-6080-4D53-B066-46BE1AD13616}" srcOrd="7" destOrd="0" presId="urn:microsoft.com/office/officeart/2005/8/layout/hList1"/>
    <dgm:cxn modelId="{303A1B98-17DC-448C-9054-3CBFEB1DBE57}" type="presParOf" srcId="{E01BF6D6-5102-4B39-A004-39673F993E02}" destId="{2E994857-25F7-4C70-8BA1-837D9A81919C}" srcOrd="8" destOrd="0" presId="urn:microsoft.com/office/officeart/2005/8/layout/hList1"/>
    <dgm:cxn modelId="{A0D7BE64-913A-4B3D-A061-68C7532B6A60}" type="presParOf" srcId="{2E994857-25F7-4C70-8BA1-837D9A81919C}" destId="{815490F2-77A4-477A-9F03-26ED9072C074}" srcOrd="0" destOrd="0" presId="urn:microsoft.com/office/officeart/2005/8/layout/hList1"/>
    <dgm:cxn modelId="{33F6F357-91FC-40EA-BFC6-D0E51CF47E31}" type="presParOf" srcId="{2E994857-25F7-4C70-8BA1-837D9A81919C}" destId="{901450BC-667B-4698-8C8D-E32181841D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340AA6-7BCF-422F-B216-167837514E3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2E2629-EE31-454E-8359-8980244AF2CD}">
      <dgm:prSet phldrT="[Text]" custT="1"/>
      <dgm:spPr/>
      <dgm:t>
        <a:bodyPr/>
        <a:lstStyle/>
        <a:p>
          <a:r>
            <a:rPr lang="en-US" sz="1050" b="0" i="0" dirty="0" smtClean="0"/>
            <a:t>Model monitoring and assessment</a:t>
          </a:r>
          <a:endParaRPr lang="en-US" sz="1050" dirty="0"/>
        </a:p>
      </dgm:t>
    </dgm:pt>
    <dgm:pt modelId="{15CDE50B-72B4-4ED1-95B2-D272B4B0745F}" type="parTrans" cxnId="{EB5B9A46-F50E-41FC-8A99-27255D17249C}">
      <dgm:prSet/>
      <dgm:spPr/>
      <dgm:t>
        <a:bodyPr/>
        <a:lstStyle/>
        <a:p>
          <a:endParaRPr lang="en-US"/>
        </a:p>
      </dgm:t>
    </dgm:pt>
    <dgm:pt modelId="{E8E318E2-FB67-43D3-A913-D772767694A0}" type="sibTrans" cxnId="{EB5B9A46-F50E-41FC-8A99-27255D17249C}">
      <dgm:prSet/>
      <dgm:spPr/>
      <dgm:t>
        <a:bodyPr/>
        <a:lstStyle/>
        <a:p>
          <a:endParaRPr lang="en-US"/>
        </a:p>
      </dgm:t>
    </dgm:pt>
    <dgm:pt modelId="{23BB1CAF-F3BF-4C81-B04B-BC17F06E9AC7}">
      <dgm:prSet phldrT="[Text]" custT="1"/>
      <dgm:spPr/>
      <dgm:t>
        <a:bodyPr/>
        <a:lstStyle/>
        <a:p>
          <a:r>
            <a:rPr lang="en-US" sz="1200" b="0" i="0" dirty="0" smtClean="0"/>
            <a:t>ensures continuous performance quality checks on the deployed models. </a:t>
          </a:r>
          <a:endParaRPr lang="en-US" sz="1200" dirty="0"/>
        </a:p>
      </dgm:t>
    </dgm:pt>
    <dgm:pt modelId="{1E9EBFC0-A2BE-4556-B65C-7B381F16223E}" type="parTrans" cxnId="{A60E6541-84F9-4EBA-9C58-935F182D1A69}">
      <dgm:prSet/>
      <dgm:spPr/>
      <dgm:t>
        <a:bodyPr/>
        <a:lstStyle/>
        <a:p>
          <a:endParaRPr lang="en-US"/>
        </a:p>
      </dgm:t>
    </dgm:pt>
    <dgm:pt modelId="{F836CA51-F0D7-4DAB-9AD7-4CB3BDADA27B}" type="sibTrans" cxnId="{A60E6541-84F9-4EBA-9C58-935F182D1A69}">
      <dgm:prSet/>
      <dgm:spPr/>
      <dgm:t>
        <a:bodyPr/>
        <a:lstStyle/>
        <a:p>
          <a:endParaRPr lang="en-US"/>
        </a:p>
      </dgm:t>
    </dgm:pt>
    <dgm:pt modelId="{E660961C-E625-4D76-89F1-8E3478EDBA39}">
      <dgm:prSet phldrT="[Text]" custT="1"/>
      <dgm:spPr/>
      <dgm:t>
        <a:bodyPr/>
        <a:lstStyle/>
        <a:p>
          <a:r>
            <a:rPr lang="en-US" sz="1400" b="0" i="0" dirty="0" smtClean="0"/>
            <a:t>uses versioning and other collaborative features to facilitate teamwork.</a:t>
          </a:r>
          <a:endParaRPr lang="en-US" sz="1400" dirty="0"/>
        </a:p>
      </dgm:t>
    </dgm:pt>
    <dgm:pt modelId="{542240FE-4316-4B01-BFD4-8A6B3314475E}" type="parTrans" cxnId="{A0CB5C53-784B-466F-AECF-5189C73F6A75}">
      <dgm:prSet/>
      <dgm:spPr/>
      <dgm:t>
        <a:bodyPr/>
        <a:lstStyle/>
        <a:p>
          <a:endParaRPr lang="en-US"/>
        </a:p>
      </dgm:t>
    </dgm:pt>
    <dgm:pt modelId="{D8F57B13-E959-47DD-8069-2C23F98E4907}" type="sibTrans" cxnId="{A0CB5C53-784B-466F-AECF-5189C73F6A75}">
      <dgm:prSet/>
      <dgm:spPr/>
      <dgm:t>
        <a:bodyPr/>
        <a:lstStyle/>
        <a:p>
          <a:endParaRPr lang="en-US"/>
        </a:p>
      </dgm:t>
    </dgm:pt>
    <dgm:pt modelId="{B9452713-EDBA-488A-989F-9E0EF754153D}">
      <dgm:prSet phldrT="[Text]" custT="1"/>
      <dgm:spPr/>
      <dgm:t>
        <a:bodyPr/>
        <a:lstStyle/>
        <a:p>
          <a:r>
            <a:rPr lang="en-US" sz="1050" b="0" i="0" dirty="0" smtClean="0"/>
            <a:t>Data asset management </a:t>
          </a:r>
          <a:endParaRPr lang="en-US" sz="1050" dirty="0"/>
        </a:p>
      </dgm:t>
    </dgm:pt>
    <dgm:pt modelId="{7D5E27A9-DB91-4E89-8767-22249ECC9FE3}" type="parTrans" cxnId="{71586DC2-EB1F-4D9C-B640-B79FCAC161DC}">
      <dgm:prSet/>
      <dgm:spPr/>
      <dgm:t>
        <a:bodyPr/>
        <a:lstStyle/>
        <a:p>
          <a:endParaRPr lang="en-US"/>
        </a:p>
      </dgm:t>
    </dgm:pt>
    <dgm:pt modelId="{FC2B8639-DAC6-4EDA-939B-10E9FFC1F9F9}" type="sibTrans" cxnId="{71586DC2-EB1F-4D9C-B640-B79FCAC161DC}">
      <dgm:prSet/>
      <dgm:spPr/>
      <dgm:t>
        <a:bodyPr/>
        <a:lstStyle/>
        <a:p>
          <a:endParaRPr lang="en-US"/>
        </a:p>
      </dgm:t>
    </dgm:pt>
    <dgm:pt modelId="{2DF75029-4BD6-4D52-AA47-7726FA64DF0C}">
      <dgm:prSet phldrT="[Text]" custT="1"/>
      <dgm:spPr/>
      <dgm:t>
        <a:bodyPr/>
        <a:lstStyle/>
        <a:p>
          <a:r>
            <a:rPr lang="en-US" sz="1050" b="0" i="0" dirty="0" smtClean="0"/>
            <a:t>brings the same versioning and collaborative components to data</a:t>
          </a:r>
          <a:endParaRPr lang="en-US" sz="1050" dirty="0"/>
        </a:p>
      </dgm:t>
    </dgm:pt>
    <dgm:pt modelId="{2E84D45D-2130-44EE-B8A4-30E1E41097D9}" type="parTrans" cxnId="{FD997F5F-5233-48C2-B729-0FE856C39607}">
      <dgm:prSet/>
      <dgm:spPr/>
      <dgm:t>
        <a:bodyPr/>
        <a:lstStyle/>
        <a:p>
          <a:endParaRPr lang="en-US"/>
        </a:p>
      </dgm:t>
    </dgm:pt>
    <dgm:pt modelId="{952D05BB-6E7A-43B2-8E67-2D21CFBE89E0}" type="sibTrans" cxnId="{FD997F5F-5233-48C2-B729-0FE856C39607}">
      <dgm:prSet/>
      <dgm:spPr/>
      <dgm:t>
        <a:bodyPr/>
        <a:lstStyle/>
        <a:p>
          <a:endParaRPr lang="en-US"/>
        </a:p>
      </dgm:t>
    </dgm:pt>
    <dgm:pt modelId="{CBF94F40-CC36-4650-84EC-8684C7E8B420}">
      <dgm:prSet phldrT="[Text]" custT="1"/>
      <dgm:spPr/>
      <dgm:t>
        <a:bodyPr/>
        <a:lstStyle/>
        <a:p>
          <a:r>
            <a:rPr lang="en-US" sz="1050" b="0" i="0" dirty="0" smtClean="0"/>
            <a:t>also supports replication, backup, and access right management.</a:t>
          </a:r>
          <a:endParaRPr lang="en-US" sz="1050" dirty="0"/>
        </a:p>
      </dgm:t>
    </dgm:pt>
    <dgm:pt modelId="{990C78DD-C922-45DC-8624-BA43E97D285C}" type="parTrans" cxnId="{A567F48D-8E1D-4A17-B9FA-2A1047F05489}">
      <dgm:prSet/>
      <dgm:spPr/>
      <dgm:t>
        <a:bodyPr/>
        <a:lstStyle/>
        <a:p>
          <a:endParaRPr lang="en-US"/>
        </a:p>
      </dgm:t>
    </dgm:pt>
    <dgm:pt modelId="{F485FB4E-C3BF-4FEE-97AD-B9C96B614776}" type="sibTrans" cxnId="{A567F48D-8E1D-4A17-B9FA-2A1047F05489}">
      <dgm:prSet/>
      <dgm:spPr/>
      <dgm:t>
        <a:bodyPr/>
        <a:lstStyle/>
        <a:p>
          <a:endParaRPr lang="en-US"/>
        </a:p>
      </dgm:t>
    </dgm:pt>
    <dgm:pt modelId="{FB2EDB43-D418-4C9C-B6B3-597F31107CC1}">
      <dgm:prSet custT="1"/>
      <dgm:spPr/>
      <dgm:t>
        <a:bodyPr/>
        <a:lstStyle/>
        <a:p>
          <a:r>
            <a:rPr lang="en-US" sz="1200" b="0" i="0" dirty="0" smtClean="0"/>
            <a:t>These checks are for accuracy, fairness, and adversarial </a:t>
          </a:r>
          <a:r>
            <a:rPr lang="en-US" sz="1050" b="0" i="0" dirty="0" smtClean="0"/>
            <a:t>robustness.</a:t>
          </a:r>
          <a:endParaRPr lang="en-US" sz="1050" b="0" i="0" dirty="0"/>
        </a:p>
      </dgm:t>
    </dgm:pt>
    <dgm:pt modelId="{70A04933-041C-468A-A464-DC7A0069E7D6}" type="parTrans" cxnId="{6B4290B7-6D3B-4C20-8382-DB85EF5E7BC5}">
      <dgm:prSet/>
      <dgm:spPr/>
      <dgm:t>
        <a:bodyPr/>
        <a:lstStyle/>
        <a:p>
          <a:endParaRPr lang="en-US"/>
        </a:p>
      </dgm:t>
    </dgm:pt>
    <dgm:pt modelId="{54CE1A88-03E3-40E1-BD99-9FC88E4D4A04}" type="sibTrans" cxnId="{6B4290B7-6D3B-4C20-8382-DB85EF5E7BC5}">
      <dgm:prSet/>
      <dgm:spPr/>
      <dgm:t>
        <a:bodyPr/>
        <a:lstStyle/>
        <a:p>
          <a:endParaRPr lang="en-US"/>
        </a:p>
      </dgm:t>
    </dgm:pt>
    <dgm:pt modelId="{9B0FAC48-8F3A-472F-8273-47C72AF8E079}">
      <dgm:prSet custT="1"/>
      <dgm:spPr/>
      <dgm:t>
        <a:bodyPr/>
        <a:lstStyle/>
        <a:p>
          <a:r>
            <a:rPr lang="en-US" sz="1050" b="0" i="0" dirty="0" smtClean="0"/>
            <a:t>Code asset Management </a:t>
          </a:r>
          <a:endParaRPr lang="en-US" sz="1050" b="0" i="0" dirty="0"/>
        </a:p>
      </dgm:t>
    </dgm:pt>
    <dgm:pt modelId="{8DB25180-2250-4DC3-8811-F8A5692AFDB2}" type="parTrans" cxnId="{468BF08A-4E2F-47B8-9DAD-67E2E0CC086E}">
      <dgm:prSet/>
      <dgm:spPr/>
      <dgm:t>
        <a:bodyPr/>
        <a:lstStyle/>
        <a:p>
          <a:endParaRPr lang="en-US"/>
        </a:p>
      </dgm:t>
    </dgm:pt>
    <dgm:pt modelId="{75D263B1-DF4F-4D40-B67F-FC7B8EC70814}" type="sibTrans" cxnId="{468BF08A-4E2F-47B8-9DAD-67E2E0CC086E}">
      <dgm:prSet/>
      <dgm:spPr/>
      <dgm:t>
        <a:bodyPr/>
        <a:lstStyle/>
        <a:p>
          <a:endParaRPr lang="en-US"/>
        </a:p>
      </dgm:t>
    </dgm:pt>
    <dgm:pt modelId="{86A8AA95-001D-456C-A6A5-05C351F2E202}">
      <dgm:prSet phldrT="[Text]" custT="1"/>
      <dgm:spPr/>
      <dgm:t>
        <a:bodyPr/>
        <a:lstStyle/>
        <a:p>
          <a:r>
            <a:rPr lang="en-US" sz="1050" b="0" i="0" smtClean="0"/>
            <a:t>Development environments</a:t>
          </a:r>
          <a:endParaRPr lang="en-US" sz="1050" dirty="0"/>
        </a:p>
      </dgm:t>
    </dgm:pt>
    <dgm:pt modelId="{064E1A57-0DED-4A6A-9548-4FE133A0C28D}" type="parTrans" cxnId="{6B7361E6-CFEE-48EF-B030-B3DF7D44C66E}">
      <dgm:prSet/>
      <dgm:spPr/>
      <dgm:t>
        <a:bodyPr/>
        <a:lstStyle/>
        <a:p>
          <a:endParaRPr lang="en-US"/>
        </a:p>
      </dgm:t>
    </dgm:pt>
    <dgm:pt modelId="{70F269FA-F8E6-4907-8B9B-F9E2D78AFFF7}" type="sibTrans" cxnId="{6B7361E6-CFEE-48EF-B030-B3DF7D44C66E}">
      <dgm:prSet/>
      <dgm:spPr/>
      <dgm:t>
        <a:bodyPr/>
        <a:lstStyle/>
        <a:p>
          <a:endParaRPr lang="en-US"/>
        </a:p>
      </dgm:t>
    </dgm:pt>
    <dgm:pt modelId="{14FE7145-B47D-4E35-989B-41378EC1C111}">
      <dgm:prSet phldrT="[Text]" custT="1"/>
      <dgm:spPr/>
      <dgm:t>
        <a:bodyPr/>
        <a:lstStyle/>
        <a:p>
          <a:r>
            <a:rPr lang="en-US" sz="1050" b="0" i="0" dirty="0" smtClean="0"/>
            <a:t>commonly known as Integrated Development Environments, or “IDEs”, </a:t>
          </a:r>
          <a:endParaRPr lang="en-US" sz="1050" dirty="0"/>
        </a:p>
      </dgm:t>
    </dgm:pt>
    <dgm:pt modelId="{1CF51105-F2A4-4B62-85C9-2C78A7DAD954}" type="parTrans" cxnId="{80053C35-296C-4BE2-B36B-28A958520181}">
      <dgm:prSet/>
      <dgm:spPr/>
      <dgm:t>
        <a:bodyPr/>
        <a:lstStyle/>
        <a:p>
          <a:endParaRPr lang="en-US"/>
        </a:p>
      </dgm:t>
    </dgm:pt>
    <dgm:pt modelId="{216E2799-A7BB-4DE1-92E1-5013D2E1679D}" type="sibTrans" cxnId="{80053C35-296C-4BE2-B36B-28A958520181}">
      <dgm:prSet/>
      <dgm:spPr/>
      <dgm:t>
        <a:bodyPr/>
        <a:lstStyle/>
        <a:p>
          <a:endParaRPr lang="en-US"/>
        </a:p>
      </dgm:t>
    </dgm:pt>
    <dgm:pt modelId="{00171434-19C2-4B6A-B475-20CA6932A08C}">
      <dgm:prSet custT="1"/>
      <dgm:spPr/>
      <dgm:t>
        <a:bodyPr/>
        <a:lstStyle/>
        <a:p>
          <a:r>
            <a:rPr lang="en-US" sz="1050" b="0" i="0" dirty="0" smtClean="0"/>
            <a:t>are tools that help the data scientist to implement, execute, test, and deploy their work. </a:t>
          </a:r>
          <a:endParaRPr lang="en-US" sz="1050" b="0" i="0" dirty="0"/>
        </a:p>
      </dgm:t>
    </dgm:pt>
    <dgm:pt modelId="{4FAF1A75-1F6E-4D11-9A01-74F383D77DFC}" type="parTrans" cxnId="{407E1551-5495-4278-A0ED-AFED13EDC171}">
      <dgm:prSet/>
      <dgm:spPr/>
      <dgm:t>
        <a:bodyPr/>
        <a:lstStyle/>
        <a:p>
          <a:endParaRPr lang="en-US"/>
        </a:p>
      </dgm:t>
    </dgm:pt>
    <dgm:pt modelId="{2E704BD7-935B-410A-94B3-E72FD39022C4}" type="sibTrans" cxnId="{407E1551-5495-4278-A0ED-AFED13EDC171}">
      <dgm:prSet/>
      <dgm:spPr/>
      <dgm:t>
        <a:bodyPr/>
        <a:lstStyle/>
        <a:p>
          <a:endParaRPr lang="en-US"/>
        </a:p>
      </dgm:t>
    </dgm:pt>
    <dgm:pt modelId="{BAB490E3-E99E-48B0-AB53-318C8FF87640}">
      <dgm:prSet custT="1"/>
      <dgm:spPr/>
      <dgm:t>
        <a:bodyPr/>
        <a:lstStyle/>
        <a:p>
          <a:r>
            <a:rPr lang="en-US" sz="1050" b="0" i="0" dirty="0" smtClean="0"/>
            <a:t>Execution environments</a:t>
          </a:r>
          <a:endParaRPr lang="en-US" sz="1050" b="0" i="0" dirty="0"/>
        </a:p>
      </dgm:t>
    </dgm:pt>
    <dgm:pt modelId="{8DF736C8-3D36-4EBE-ABF5-79940DB9AC13}" type="parTrans" cxnId="{27817C48-F09D-4660-8A16-879901F80DF7}">
      <dgm:prSet/>
      <dgm:spPr/>
      <dgm:t>
        <a:bodyPr/>
        <a:lstStyle/>
        <a:p>
          <a:endParaRPr lang="en-US"/>
        </a:p>
      </dgm:t>
    </dgm:pt>
    <dgm:pt modelId="{2F4033BD-4250-4271-A4A3-82B4D344D48D}" type="sibTrans" cxnId="{27817C48-F09D-4660-8A16-879901F80DF7}">
      <dgm:prSet/>
      <dgm:spPr/>
      <dgm:t>
        <a:bodyPr/>
        <a:lstStyle/>
        <a:p>
          <a:endParaRPr lang="en-US"/>
        </a:p>
      </dgm:t>
    </dgm:pt>
    <dgm:pt modelId="{1575EB90-8846-41EE-877A-E81398289AF6}">
      <dgm:prSet custT="1"/>
      <dgm:spPr/>
      <dgm:t>
        <a:bodyPr/>
        <a:lstStyle/>
        <a:p>
          <a:r>
            <a:rPr lang="en-US" sz="1050" b="0" i="0" dirty="0" smtClean="0"/>
            <a:t>visual tooling</a:t>
          </a:r>
          <a:endParaRPr lang="en-US" sz="1050" b="0" i="0" dirty="0"/>
        </a:p>
      </dgm:t>
    </dgm:pt>
    <dgm:pt modelId="{286F128A-E62D-40C2-8C90-F3CE47F27D1C}" type="parTrans" cxnId="{CF01517A-8C53-449F-8A3C-D48D925253B5}">
      <dgm:prSet/>
      <dgm:spPr/>
      <dgm:t>
        <a:bodyPr/>
        <a:lstStyle/>
        <a:p>
          <a:endParaRPr lang="en-US"/>
        </a:p>
      </dgm:t>
    </dgm:pt>
    <dgm:pt modelId="{EDF4A616-85EC-42FE-8294-D1CFD89BDE32}" type="sibTrans" cxnId="{CF01517A-8C53-449F-8A3C-D48D925253B5}">
      <dgm:prSet/>
      <dgm:spPr/>
      <dgm:t>
        <a:bodyPr/>
        <a:lstStyle/>
        <a:p>
          <a:endParaRPr lang="en-US"/>
        </a:p>
      </dgm:t>
    </dgm:pt>
    <dgm:pt modelId="{41C6239E-5269-4CE3-810A-60632AE4B289}">
      <dgm:prSet custT="1"/>
      <dgm:spPr/>
      <dgm:t>
        <a:bodyPr/>
        <a:lstStyle/>
        <a:p>
          <a:r>
            <a:rPr lang="en-US" sz="1050" b="0" i="0" dirty="0" smtClean="0"/>
            <a:t>tooling components, either partially or completely.</a:t>
          </a:r>
          <a:endParaRPr lang="en-US" sz="1050" b="0" i="0" dirty="0"/>
        </a:p>
      </dgm:t>
    </dgm:pt>
    <dgm:pt modelId="{4137E004-25A7-48D5-8A15-A1ECEED11B4B}" type="parTrans" cxnId="{AA6B8639-4552-4454-BC70-ED99DAA99BD8}">
      <dgm:prSet/>
      <dgm:spPr/>
      <dgm:t>
        <a:bodyPr/>
        <a:lstStyle/>
        <a:p>
          <a:endParaRPr lang="en-US"/>
        </a:p>
      </dgm:t>
    </dgm:pt>
    <dgm:pt modelId="{AB9B4DA8-35C2-4FC9-9D73-401798DBB771}" type="sibTrans" cxnId="{AA6B8639-4552-4454-BC70-ED99DAA99BD8}">
      <dgm:prSet/>
      <dgm:spPr/>
      <dgm:t>
        <a:bodyPr/>
        <a:lstStyle/>
        <a:p>
          <a:endParaRPr lang="en-US"/>
        </a:p>
      </dgm:t>
    </dgm:pt>
    <dgm:pt modelId="{BAFA5588-13B6-4774-986F-D3AB5602F638}">
      <dgm:prSet custT="1"/>
      <dgm:spPr/>
      <dgm:t>
        <a:bodyPr/>
        <a:lstStyle/>
        <a:p>
          <a:r>
            <a:rPr lang="en-US" sz="1050" b="0" i="0" dirty="0" smtClean="0"/>
            <a:t>are tools where data preprocessing, model training, and deployment take place. </a:t>
          </a:r>
          <a:endParaRPr lang="en-US" sz="1050" b="0" i="0" dirty="0"/>
        </a:p>
      </dgm:t>
    </dgm:pt>
    <dgm:pt modelId="{3E86BA8F-2B69-43BF-923B-84A480C1B687}" type="parTrans" cxnId="{D5C901B4-4CB8-4D8C-96EF-23265C742E33}">
      <dgm:prSet/>
      <dgm:spPr/>
      <dgm:t>
        <a:bodyPr/>
        <a:lstStyle/>
        <a:p>
          <a:endParaRPr lang="en-US"/>
        </a:p>
      </dgm:t>
    </dgm:pt>
    <dgm:pt modelId="{AD2738E1-F0F4-4E42-B567-51A6FE731139}" type="sibTrans" cxnId="{D5C901B4-4CB8-4D8C-96EF-23265C742E33}">
      <dgm:prSet/>
      <dgm:spPr/>
      <dgm:t>
        <a:bodyPr/>
        <a:lstStyle/>
        <a:p>
          <a:endParaRPr lang="en-US"/>
        </a:p>
      </dgm:t>
    </dgm:pt>
    <dgm:pt modelId="{8289D4C0-1A30-41EB-9C1D-4463DBF1B7BC}">
      <dgm:prSet custT="1"/>
      <dgm:spPr/>
      <dgm:t>
        <a:bodyPr/>
        <a:lstStyle/>
        <a:p>
          <a:r>
            <a:rPr lang="en-US" sz="1050" b="0" i="0" dirty="0" smtClean="0"/>
            <a:t>available that covers all the previous </a:t>
          </a:r>
          <a:endParaRPr lang="en-US" sz="1050" b="0" i="0" dirty="0"/>
        </a:p>
      </dgm:t>
    </dgm:pt>
    <dgm:pt modelId="{0B6563EB-E371-4174-8EF9-BC3A446FE08E}" type="parTrans" cxnId="{51D3389F-5830-4C5A-9500-ABE12DFCB602}">
      <dgm:prSet/>
      <dgm:spPr/>
      <dgm:t>
        <a:bodyPr/>
        <a:lstStyle/>
        <a:p>
          <a:endParaRPr lang="en-US"/>
        </a:p>
      </dgm:t>
    </dgm:pt>
    <dgm:pt modelId="{96D5C244-F27B-4BB6-8601-10039ACDFB4A}" type="sibTrans" cxnId="{51D3389F-5830-4C5A-9500-ABE12DFCB602}">
      <dgm:prSet/>
      <dgm:spPr/>
      <dgm:t>
        <a:bodyPr/>
        <a:lstStyle/>
        <a:p>
          <a:endParaRPr lang="en-US"/>
        </a:p>
      </dgm:t>
    </dgm:pt>
    <dgm:pt modelId="{FAF3B09A-2CC4-4F6B-B6C3-0BF370AB8AEF}" type="pres">
      <dgm:prSet presAssocID="{BF340AA6-7BCF-422F-B216-167837514E37}" presName="Name0" presStyleCnt="0">
        <dgm:presLayoutVars>
          <dgm:dir/>
          <dgm:animLvl val="lvl"/>
          <dgm:resizeHandles val="exact"/>
        </dgm:presLayoutVars>
      </dgm:prSet>
      <dgm:spPr/>
    </dgm:pt>
    <dgm:pt modelId="{396B1F9B-A473-46BC-8C33-13D4AB8218E2}" type="pres">
      <dgm:prSet presAssocID="{7B2E2629-EE31-454E-8359-8980244AF2CD}" presName="composite" presStyleCnt="0"/>
      <dgm:spPr/>
    </dgm:pt>
    <dgm:pt modelId="{A5A9BE68-1687-45C6-A9D7-550ECBB93E4E}" type="pres">
      <dgm:prSet presAssocID="{7B2E2629-EE31-454E-8359-8980244AF2CD}" presName="parTx" presStyleLbl="alignNode1" presStyleIdx="0" presStyleCnt="6">
        <dgm:presLayoutVars>
          <dgm:chMax val="0"/>
          <dgm:chPref val="0"/>
          <dgm:bulletEnabled val="1"/>
        </dgm:presLayoutVars>
      </dgm:prSet>
      <dgm:spPr/>
      <dgm:t>
        <a:bodyPr/>
        <a:lstStyle/>
        <a:p>
          <a:endParaRPr lang="en-US"/>
        </a:p>
      </dgm:t>
    </dgm:pt>
    <dgm:pt modelId="{6627DBB8-750B-405A-9397-4378C2FE902D}" type="pres">
      <dgm:prSet presAssocID="{7B2E2629-EE31-454E-8359-8980244AF2CD}" presName="desTx" presStyleLbl="alignAccFollowNode1" presStyleIdx="0" presStyleCnt="6">
        <dgm:presLayoutVars>
          <dgm:bulletEnabled val="1"/>
        </dgm:presLayoutVars>
      </dgm:prSet>
      <dgm:spPr/>
      <dgm:t>
        <a:bodyPr/>
        <a:lstStyle/>
        <a:p>
          <a:endParaRPr lang="en-US"/>
        </a:p>
      </dgm:t>
    </dgm:pt>
    <dgm:pt modelId="{803EB958-7E2A-4000-BF90-44245CE4C385}" type="pres">
      <dgm:prSet presAssocID="{E8E318E2-FB67-43D3-A913-D772767694A0}" presName="space" presStyleCnt="0"/>
      <dgm:spPr/>
    </dgm:pt>
    <dgm:pt modelId="{800B38C9-5204-4949-841A-15DE7C57996A}" type="pres">
      <dgm:prSet presAssocID="{9B0FAC48-8F3A-472F-8273-47C72AF8E079}" presName="composite" presStyleCnt="0"/>
      <dgm:spPr/>
    </dgm:pt>
    <dgm:pt modelId="{AB5708EB-B0C9-4B06-86A6-1B3C1A96F199}" type="pres">
      <dgm:prSet presAssocID="{9B0FAC48-8F3A-472F-8273-47C72AF8E079}" presName="parTx" presStyleLbl="alignNode1" presStyleIdx="1" presStyleCnt="6">
        <dgm:presLayoutVars>
          <dgm:chMax val="0"/>
          <dgm:chPref val="0"/>
          <dgm:bulletEnabled val="1"/>
        </dgm:presLayoutVars>
      </dgm:prSet>
      <dgm:spPr/>
      <dgm:t>
        <a:bodyPr/>
        <a:lstStyle/>
        <a:p>
          <a:endParaRPr lang="en-US"/>
        </a:p>
      </dgm:t>
    </dgm:pt>
    <dgm:pt modelId="{3EE8DBD9-7C0E-4D75-AFCB-2B3BBB189E42}" type="pres">
      <dgm:prSet presAssocID="{9B0FAC48-8F3A-472F-8273-47C72AF8E079}" presName="desTx" presStyleLbl="alignAccFollowNode1" presStyleIdx="1" presStyleCnt="6">
        <dgm:presLayoutVars>
          <dgm:bulletEnabled val="1"/>
        </dgm:presLayoutVars>
      </dgm:prSet>
      <dgm:spPr/>
      <dgm:t>
        <a:bodyPr/>
        <a:lstStyle/>
        <a:p>
          <a:endParaRPr lang="en-US"/>
        </a:p>
      </dgm:t>
    </dgm:pt>
    <dgm:pt modelId="{02BA5802-E394-4E68-BDED-B9C6A04DE61F}" type="pres">
      <dgm:prSet presAssocID="{75D263B1-DF4F-4D40-B67F-FC7B8EC70814}" presName="space" presStyleCnt="0"/>
      <dgm:spPr/>
    </dgm:pt>
    <dgm:pt modelId="{467B8DD4-2D83-41AC-A3B0-A2AA768425BB}" type="pres">
      <dgm:prSet presAssocID="{B9452713-EDBA-488A-989F-9E0EF754153D}" presName="composite" presStyleCnt="0"/>
      <dgm:spPr/>
    </dgm:pt>
    <dgm:pt modelId="{A4F66201-A49F-425B-BF8F-54FA4F61CD26}" type="pres">
      <dgm:prSet presAssocID="{B9452713-EDBA-488A-989F-9E0EF754153D}" presName="parTx" presStyleLbl="alignNode1" presStyleIdx="2" presStyleCnt="6">
        <dgm:presLayoutVars>
          <dgm:chMax val="0"/>
          <dgm:chPref val="0"/>
          <dgm:bulletEnabled val="1"/>
        </dgm:presLayoutVars>
      </dgm:prSet>
      <dgm:spPr/>
      <dgm:t>
        <a:bodyPr/>
        <a:lstStyle/>
        <a:p>
          <a:endParaRPr lang="en-US"/>
        </a:p>
      </dgm:t>
    </dgm:pt>
    <dgm:pt modelId="{4582C475-19E2-42B5-8CFC-27E096EF1472}" type="pres">
      <dgm:prSet presAssocID="{B9452713-EDBA-488A-989F-9E0EF754153D}" presName="desTx" presStyleLbl="alignAccFollowNode1" presStyleIdx="2" presStyleCnt="6">
        <dgm:presLayoutVars>
          <dgm:bulletEnabled val="1"/>
        </dgm:presLayoutVars>
      </dgm:prSet>
      <dgm:spPr/>
      <dgm:t>
        <a:bodyPr/>
        <a:lstStyle/>
        <a:p>
          <a:endParaRPr lang="en-US"/>
        </a:p>
      </dgm:t>
    </dgm:pt>
    <dgm:pt modelId="{E93B28A4-9AB1-4146-B440-AE6C16AEB0F7}" type="pres">
      <dgm:prSet presAssocID="{FC2B8639-DAC6-4EDA-939B-10E9FFC1F9F9}" presName="space" presStyleCnt="0"/>
      <dgm:spPr/>
    </dgm:pt>
    <dgm:pt modelId="{C42CBC94-8EF1-49CD-AC37-8B296FE52D2F}" type="pres">
      <dgm:prSet presAssocID="{86A8AA95-001D-456C-A6A5-05C351F2E202}" presName="composite" presStyleCnt="0"/>
      <dgm:spPr/>
    </dgm:pt>
    <dgm:pt modelId="{375260A5-3152-41D8-A652-1C066822A8CE}" type="pres">
      <dgm:prSet presAssocID="{86A8AA95-001D-456C-A6A5-05C351F2E202}" presName="parTx" presStyleLbl="alignNode1" presStyleIdx="3" presStyleCnt="6">
        <dgm:presLayoutVars>
          <dgm:chMax val="0"/>
          <dgm:chPref val="0"/>
          <dgm:bulletEnabled val="1"/>
        </dgm:presLayoutVars>
      </dgm:prSet>
      <dgm:spPr/>
    </dgm:pt>
    <dgm:pt modelId="{D6E80619-F035-4F15-A7AA-53C378C2C961}" type="pres">
      <dgm:prSet presAssocID="{86A8AA95-001D-456C-A6A5-05C351F2E202}" presName="desTx" presStyleLbl="alignAccFollowNode1" presStyleIdx="3" presStyleCnt="6">
        <dgm:presLayoutVars>
          <dgm:bulletEnabled val="1"/>
        </dgm:presLayoutVars>
      </dgm:prSet>
      <dgm:spPr/>
      <dgm:t>
        <a:bodyPr/>
        <a:lstStyle/>
        <a:p>
          <a:endParaRPr lang="en-US"/>
        </a:p>
      </dgm:t>
    </dgm:pt>
    <dgm:pt modelId="{7E21483E-860D-49F6-A889-48DB49B0767D}" type="pres">
      <dgm:prSet presAssocID="{70F269FA-F8E6-4907-8B9B-F9E2D78AFFF7}" presName="space" presStyleCnt="0"/>
      <dgm:spPr/>
    </dgm:pt>
    <dgm:pt modelId="{5E23503A-C5B6-4CF7-9A33-6612BD552E1B}" type="pres">
      <dgm:prSet presAssocID="{BAB490E3-E99E-48B0-AB53-318C8FF87640}" presName="composite" presStyleCnt="0"/>
      <dgm:spPr/>
    </dgm:pt>
    <dgm:pt modelId="{AB1479EA-0CC2-4BA5-A581-F6DE1BC15503}" type="pres">
      <dgm:prSet presAssocID="{BAB490E3-E99E-48B0-AB53-318C8FF87640}" presName="parTx" presStyleLbl="alignNode1" presStyleIdx="4" presStyleCnt="6">
        <dgm:presLayoutVars>
          <dgm:chMax val="0"/>
          <dgm:chPref val="0"/>
          <dgm:bulletEnabled val="1"/>
        </dgm:presLayoutVars>
      </dgm:prSet>
      <dgm:spPr/>
    </dgm:pt>
    <dgm:pt modelId="{C014FC2E-BEBB-4C75-A0A2-FEA0458279C9}" type="pres">
      <dgm:prSet presAssocID="{BAB490E3-E99E-48B0-AB53-318C8FF87640}" presName="desTx" presStyleLbl="alignAccFollowNode1" presStyleIdx="4" presStyleCnt="6">
        <dgm:presLayoutVars>
          <dgm:bulletEnabled val="1"/>
        </dgm:presLayoutVars>
      </dgm:prSet>
      <dgm:spPr/>
      <dgm:t>
        <a:bodyPr/>
        <a:lstStyle/>
        <a:p>
          <a:endParaRPr lang="en-US"/>
        </a:p>
      </dgm:t>
    </dgm:pt>
    <dgm:pt modelId="{4B2F39F3-313B-4E8C-95EA-6C22B397B806}" type="pres">
      <dgm:prSet presAssocID="{2F4033BD-4250-4271-A4A3-82B4D344D48D}" presName="space" presStyleCnt="0"/>
      <dgm:spPr/>
    </dgm:pt>
    <dgm:pt modelId="{089D71DC-61B4-464E-A518-5A2F96D14139}" type="pres">
      <dgm:prSet presAssocID="{1575EB90-8846-41EE-877A-E81398289AF6}" presName="composite" presStyleCnt="0"/>
      <dgm:spPr/>
    </dgm:pt>
    <dgm:pt modelId="{FA6A87A2-F249-4E4A-B6C6-CE5D096589F0}" type="pres">
      <dgm:prSet presAssocID="{1575EB90-8846-41EE-877A-E81398289AF6}" presName="parTx" presStyleLbl="alignNode1" presStyleIdx="5" presStyleCnt="6">
        <dgm:presLayoutVars>
          <dgm:chMax val="0"/>
          <dgm:chPref val="0"/>
          <dgm:bulletEnabled val="1"/>
        </dgm:presLayoutVars>
      </dgm:prSet>
      <dgm:spPr/>
    </dgm:pt>
    <dgm:pt modelId="{63DFDBCB-D11F-421B-9C83-CA13388DFF9A}" type="pres">
      <dgm:prSet presAssocID="{1575EB90-8846-41EE-877A-E81398289AF6}" presName="desTx" presStyleLbl="alignAccFollowNode1" presStyleIdx="5" presStyleCnt="6">
        <dgm:presLayoutVars>
          <dgm:bulletEnabled val="1"/>
        </dgm:presLayoutVars>
      </dgm:prSet>
      <dgm:spPr/>
    </dgm:pt>
  </dgm:ptLst>
  <dgm:cxnLst>
    <dgm:cxn modelId="{3EB62D82-85E6-4B13-AC99-C22578CBD2D7}" type="presOf" srcId="{BF340AA6-7BCF-422F-B216-167837514E37}" destId="{FAF3B09A-2CC4-4F6B-B6C3-0BF370AB8AEF}" srcOrd="0" destOrd="0" presId="urn:microsoft.com/office/officeart/2005/8/layout/hList1"/>
    <dgm:cxn modelId="{59BADFAD-CF7D-45B4-95A3-AF0F397EF7A0}" type="presOf" srcId="{86A8AA95-001D-456C-A6A5-05C351F2E202}" destId="{375260A5-3152-41D8-A652-1C066822A8CE}" srcOrd="0" destOrd="0" presId="urn:microsoft.com/office/officeart/2005/8/layout/hList1"/>
    <dgm:cxn modelId="{D5C901B4-4CB8-4D8C-96EF-23265C742E33}" srcId="{BAB490E3-E99E-48B0-AB53-318C8FF87640}" destId="{BAFA5588-13B6-4774-986F-D3AB5602F638}" srcOrd="0" destOrd="0" parTransId="{3E86BA8F-2B69-43BF-923B-84A480C1B687}" sibTransId="{AD2738E1-F0F4-4E42-B567-51A6FE731139}"/>
    <dgm:cxn modelId="{EB4023B5-756A-4C5C-B0E9-5FAAB7C252B0}" type="presOf" srcId="{00171434-19C2-4B6A-B475-20CA6932A08C}" destId="{D6E80619-F035-4F15-A7AA-53C378C2C961}" srcOrd="0" destOrd="1" presId="urn:microsoft.com/office/officeart/2005/8/layout/hList1"/>
    <dgm:cxn modelId="{9A2F0535-E85C-4C4A-BC7C-CDF3237717D1}" type="presOf" srcId="{41C6239E-5269-4CE3-810A-60632AE4B289}" destId="{63DFDBCB-D11F-421B-9C83-CA13388DFF9A}" srcOrd="0" destOrd="1" presId="urn:microsoft.com/office/officeart/2005/8/layout/hList1"/>
    <dgm:cxn modelId="{71586DC2-EB1F-4D9C-B640-B79FCAC161DC}" srcId="{BF340AA6-7BCF-422F-B216-167837514E37}" destId="{B9452713-EDBA-488A-989F-9E0EF754153D}" srcOrd="2" destOrd="0" parTransId="{7D5E27A9-DB91-4E89-8767-22249ECC9FE3}" sibTransId="{FC2B8639-DAC6-4EDA-939B-10E9FFC1F9F9}"/>
    <dgm:cxn modelId="{5877C598-29BE-4650-8D67-8153FBA1CA2D}" type="presOf" srcId="{2DF75029-4BD6-4D52-AA47-7726FA64DF0C}" destId="{4582C475-19E2-42B5-8CFC-27E096EF1472}" srcOrd="0" destOrd="0" presId="urn:microsoft.com/office/officeart/2005/8/layout/hList1"/>
    <dgm:cxn modelId="{EB5B9A46-F50E-41FC-8A99-27255D17249C}" srcId="{BF340AA6-7BCF-422F-B216-167837514E37}" destId="{7B2E2629-EE31-454E-8359-8980244AF2CD}" srcOrd="0" destOrd="0" parTransId="{15CDE50B-72B4-4ED1-95B2-D272B4B0745F}" sibTransId="{E8E318E2-FB67-43D3-A913-D772767694A0}"/>
    <dgm:cxn modelId="{6B4290B7-6D3B-4C20-8382-DB85EF5E7BC5}" srcId="{7B2E2629-EE31-454E-8359-8980244AF2CD}" destId="{FB2EDB43-D418-4C9C-B6B3-597F31107CC1}" srcOrd="1" destOrd="0" parTransId="{70A04933-041C-468A-A464-DC7A0069E7D6}" sibTransId="{54CE1A88-03E3-40E1-BD99-9FC88E4D4A04}"/>
    <dgm:cxn modelId="{A567F48D-8E1D-4A17-B9FA-2A1047F05489}" srcId="{B9452713-EDBA-488A-989F-9E0EF754153D}" destId="{CBF94F40-CC36-4650-84EC-8684C7E8B420}" srcOrd="1" destOrd="0" parTransId="{990C78DD-C922-45DC-8624-BA43E97D285C}" sibTransId="{F485FB4E-C3BF-4FEE-97AD-B9C96B614776}"/>
    <dgm:cxn modelId="{27817C48-F09D-4660-8A16-879901F80DF7}" srcId="{BF340AA6-7BCF-422F-B216-167837514E37}" destId="{BAB490E3-E99E-48B0-AB53-318C8FF87640}" srcOrd="4" destOrd="0" parTransId="{8DF736C8-3D36-4EBE-ABF5-79940DB9AC13}" sibTransId="{2F4033BD-4250-4271-A4A3-82B4D344D48D}"/>
    <dgm:cxn modelId="{92B7B3ED-4CEF-4E2B-871A-B929CB67BA4A}" type="presOf" srcId="{8289D4C0-1A30-41EB-9C1D-4463DBF1B7BC}" destId="{63DFDBCB-D11F-421B-9C83-CA13388DFF9A}" srcOrd="0" destOrd="0" presId="urn:microsoft.com/office/officeart/2005/8/layout/hList1"/>
    <dgm:cxn modelId="{AA6B8639-4552-4454-BC70-ED99DAA99BD8}" srcId="{1575EB90-8846-41EE-877A-E81398289AF6}" destId="{41C6239E-5269-4CE3-810A-60632AE4B289}" srcOrd="1" destOrd="0" parTransId="{4137E004-25A7-48D5-8A15-A1ECEED11B4B}" sibTransId="{AB9B4DA8-35C2-4FC9-9D73-401798DBB771}"/>
    <dgm:cxn modelId="{FD997F5F-5233-48C2-B729-0FE856C39607}" srcId="{B9452713-EDBA-488A-989F-9E0EF754153D}" destId="{2DF75029-4BD6-4D52-AA47-7726FA64DF0C}" srcOrd="0" destOrd="0" parTransId="{2E84D45D-2130-44EE-B8A4-30E1E41097D9}" sibTransId="{952D05BB-6E7A-43B2-8E67-2D21CFBE89E0}"/>
    <dgm:cxn modelId="{468BF08A-4E2F-47B8-9DAD-67E2E0CC086E}" srcId="{BF340AA6-7BCF-422F-B216-167837514E37}" destId="{9B0FAC48-8F3A-472F-8273-47C72AF8E079}" srcOrd="1" destOrd="0" parTransId="{8DB25180-2250-4DC3-8811-F8A5692AFDB2}" sibTransId="{75D263B1-DF4F-4D40-B67F-FC7B8EC70814}"/>
    <dgm:cxn modelId="{F93E8D1E-1A96-4798-B045-8F78B40D78F4}" type="presOf" srcId="{14FE7145-B47D-4E35-989B-41378EC1C111}" destId="{D6E80619-F035-4F15-A7AA-53C378C2C961}" srcOrd="0" destOrd="0" presId="urn:microsoft.com/office/officeart/2005/8/layout/hList1"/>
    <dgm:cxn modelId="{A0CB5C53-784B-466F-AECF-5189C73F6A75}" srcId="{9B0FAC48-8F3A-472F-8273-47C72AF8E079}" destId="{E660961C-E625-4D76-89F1-8E3478EDBA39}" srcOrd="0" destOrd="0" parTransId="{542240FE-4316-4B01-BFD4-8A6B3314475E}" sibTransId="{D8F57B13-E959-47DD-8069-2C23F98E4907}"/>
    <dgm:cxn modelId="{443BB96E-8BDA-479C-9B90-A6D47B9D3EF3}" type="presOf" srcId="{23BB1CAF-F3BF-4C81-B04B-BC17F06E9AC7}" destId="{6627DBB8-750B-405A-9397-4378C2FE902D}" srcOrd="0" destOrd="0" presId="urn:microsoft.com/office/officeart/2005/8/layout/hList1"/>
    <dgm:cxn modelId="{CA3F554D-6845-4D61-8E7C-73E37BBA74BA}" type="presOf" srcId="{9B0FAC48-8F3A-472F-8273-47C72AF8E079}" destId="{AB5708EB-B0C9-4B06-86A6-1B3C1A96F199}" srcOrd="0" destOrd="0" presId="urn:microsoft.com/office/officeart/2005/8/layout/hList1"/>
    <dgm:cxn modelId="{5D956434-4CE3-4ADE-9B71-120574B906AC}" type="presOf" srcId="{CBF94F40-CC36-4650-84EC-8684C7E8B420}" destId="{4582C475-19E2-42B5-8CFC-27E096EF1472}" srcOrd="0" destOrd="1" presId="urn:microsoft.com/office/officeart/2005/8/layout/hList1"/>
    <dgm:cxn modelId="{80053C35-296C-4BE2-B36B-28A958520181}" srcId="{86A8AA95-001D-456C-A6A5-05C351F2E202}" destId="{14FE7145-B47D-4E35-989B-41378EC1C111}" srcOrd="0" destOrd="0" parTransId="{1CF51105-F2A4-4B62-85C9-2C78A7DAD954}" sibTransId="{216E2799-A7BB-4DE1-92E1-5013D2E1679D}"/>
    <dgm:cxn modelId="{6B7361E6-CFEE-48EF-B030-B3DF7D44C66E}" srcId="{BF340AA6-7BCF-422F-B216-167837514E37}" destId="{86A8AA95-001D-456C-A6A5-05C351F2E202}" srcOrd="3" destOrd="0" parTransId="{064E1A57-0DED-4A6A-9548-4FE133A0C28D}" sibTransId="{70F269FA-F8E6-4907-8B9B-F9E2D78AFFF7}"/>
    <dgm:cxn modelId="{78091002-C985-4311-89A9-23EE69F75459}" type="presOf" srcId="{FB2EDB43-D418-4C9C-B6B3-597F31107CC1}" destId="{6627DBB8-750B-405A-9397-4378C2FE902D}" srcOrd="0" destOrd="1" presId="urn:microsoft.com/office/officeart/2005/8/layout/hList1"/>
    <dgm:cxn modelId="{407E1551-5495-4278-A0ED-AFED13EDC171}" srcId="{86A8AA95-001D-456C-A6A5-05C351F2E202}" destId="{00171434-19C2-4B6A-B475-20CA6932A08C}" srcOrd="1" destOrd="0" parTransId="{4FAF1A75-1F6E-4D11-9A01-74F383D77DFC}" sibTransId="{2E704BD7-935B-410A-94B3-E72FD39022C4}"/>
    <dgm:cxn modelId="{431A8352-9D3B-4CF8-8926-8B804DDA52FB}" type="presOf" srcId="{B9452713-EDBA-488A-989F-9E0EF754153D}" destId="{A4F66201-A49F-425B-BF8F-54FA4F61CD26}" srcOrd="0" destOrd="0" presId="urn:microsoft.com/office/officeart/2005/8/layout/hList1"/>
    <dgm:cxn modelId="{A60E6541-84F9-4EBA-9C58-935F182D1A69}" srcId="{7B2E2629-EE31-454E-8359-8980244AF2CD}" destId="{23BB1CAF-F3BF-4C81-B04B-BC17F06E9AC7}" srcOrd="0" destOrd="0" parTransId="{1E9EBFC0-A2BE-4556-B65C-7B381F16223E}" sibTransId="{F836CA51-F0D7-4DAB-9AD7-4CB3BDADA27B}"/>
    <dgm:cxn modelId="{CF01517A-8C53-449F-8A3C-D48D925253B5}" srcId="{BF340AA6-7BCF-422F-B216-167837514E37}" destId="{1575EB90-8846-41EE-877A-E81398289AF6}" srcOrd="5" destOrd="0" parTransId="{286F128A-E62D-40C2-8C90-F3CE47F27D1C}" sibTransId="{EDF4A616-85EC-42FE-8294-D1CFD89BDE32}"/>
    <dgm:cxn modelId="{51D3389F-5830-4C5A-9500-ABE12DFCB602}" srcId="{1575EB90-8846-41EE-877A-E81398289AF6}" destId="{8289D4C0-1A30-41EB-9C1D-4463DBF1B7BC}" srcOrd="0" destOrd="0" parTransId="{0B6563EB-E371-4174-8EF9-BC3A446FE08E}" sibTransId="{96D5C244-F27B-4BB6-8601-10039ACDFB4A}"/>
    <dgm:cxn modelId="{5B66B0CD-D835-446D-AF1E-F8351BD41FA4}" type="presOf" srcId="{7B2E2629-EE31-454E-8359-8980244AF2CD}" destId="{A5A9BE68-1687-45C6-A9D7-550ECBB93E4E}" srcOrd="0" destOrd="0" presId="urn:microsoft.com/office/officeart/2005/8/layout/hList1"/>
    <dgm:cxn modelId="{50D523F1-B5F6-430B-A018-6D3EE6A91444}" type="presOf" srcId="{E660961C-E625-4D76-89F1-8E3478EDBA39}" destId="{3EE8DBD9-7C0E-4D75-AFCB-2B3BBB189E42}" srcOrd="0" destOrd="0" presId="urn:microsoft.com/office/officeart/2005/8/layout/hList1"/>
    <dgm:cxn modelId="{72A3B336-105F-4821-AE16-D7909B2FC685}" type="presOf" srcId="{BAB490E3-E99E-48B0-AB53-318C8FF87640}" destId="{AB1479EA-0CC2-4BA5-A581-F6DE1BC15503}" srcOrd="0" destOrd="0" presId="urn:microsoft.com/office/officeart/2005/8/layout/hList1"/>
    <dgm:cxn modelId="{C8A304A8-E187-440B-8D43-2CB4D3BC6F9A}" type="presOf" srcId="{BAFA5588-13B6-4774-986F-D3AB5602F638}" destId="{C014FC2E-BEBB-4C75-A0A2-FEA0458279C9}" srcOrd="0" destOrd="0" presId="urn:microsoft.com/office/officeart/2005/8/layout/hList1"/>
    <dgm:cxn modelId="{1E73AD1F-B37C-4899-865B-C2659CCD1B19}" type="presOf" srcId="{1575EB90-8846-41EE-877A-E81398289AF6}" destId="{FA6A87A2-F249-4E4A-B6C6-CE5D096589F0}" srcOrd="0" destOrd="0" presId="urn:microsoft.com/office/officeart/2005/8/layout/hList1"/>
    <dgm:cxn modelId="{2AB7BAC3-344E-44A0-B1E8-E8AD9D4134F6}" type="presParOf" srcId="{FAF3B09A-2CC4-4F6B-B6C3-0BF370AB8AEF}" destId="{396B1F9B-A473-46BC-8C33-13D4AB8218E2}" srcOrd="0" destOrd="0" presId="urn:microsoft.com/office/officeart/2005/8/layout/hList1"/>
    <dgm:cxn modelId="{F8E591E7-1420-477D-A284-55CD85B45E0D}" type="presParOf" srcId="{396B1F9B-A473-46BC-8C33-13D4AB8218E2}" destId="{A5A9BE68-1687-45C6-A9D7-550ECBB93E4E}" srcOrd="0" destOrd="0" presId="urn:microsoft.com/office/officeart/2005/8/layout/hList1"/>
    <dgm:cxn modelId="{89BCB096-860D-4F8B-B6C2-F1B392299B25}" type="presParOf" srcId="{396B1F9B-A473-46BC-8C33-13D4AB8218E2}" destId="{6627DBB8-750B-405A-9397-4378C2FE902D}" srcOrd="1" destOrd="0" presId="urn:microsoft.com/office/officeart/2005/8/layout/hList1"/>
    <dgm:cxn modelId="{0713046A-19A9-4A68-A8C6-9B48C1167CF4}" type="presParOf" srcId="{FAF3B09A-2CC4-4F6B-B6C3-0BF370AB8AEF}" destId="{803EB958-7E2A-4000-BF90-44245CE4C385}" srcOrd="1" destOrd="0" presId="urn:microsoft.com/office/officeart/2005/8/layout/hList1"/>
    <dgm:cxn modelId="{56E0053B-E022-4C52-87C3-A81314414038}" type="presParOf" srcId="{FAF3B09A-2CC4-4F6B-B6C3-0BF370AB8AEF}" destId="{800B38C9-5204-4949-841A-15DE7C57996A}" srcOrd="2" destOrd="0" presId="urn:microsoft.com/office/officeart/2005/8/layout/hList1"/>
    <dgm:cxn modelId="{CB89E142-DC90-4D3F-9915-D78EFEB9468A}" type="presParOf" srcId="{800B38C9-5204-4949-841A-15DE7C57996A}" destId="{AB5708EB-B0C9-4B06-86A6-1B3C1A96F199}" srcOrd="0" destOrd="0" presId="urn:microsoft.com/office/officeart/2005/8/layout/hList1"/>
    <dgm:cxn modelId="{B18213D2-BFFF-4D92-9821-C3A1B3D62384}" type="presParOf" srcId="{800B38C9-5204-4949-841A-15DE7C57996A}" destId="{3EE8DBD9-7C0E-4D75-AFCB-2B3BBB189E42}" srcOrd="1" destOrd="0" presId="urn:microsoft.com/office/officeart/2005/8/layout/hList1"/>
    <dgm:cxn modelId="{40F46453-0B64-468C-9215-EFE5F3CB5FC7}" type="presParOf" srcId="{FAF3B09A-2CC4-4F6B-B6C3-0BF370AB8AEF}" destId="{02BA5802-E394-4E68-BDED-B9C6A04DE61F}" srcOrd="3" destOrd="0" presId="urn:microsoft.com/office/officeart/2005/8/layout/hList1"/>
    <dgm:cxn modelId="{9BA9B109-CD89-42A9-96BC-E87447B90569}" type="presParOf" srcId="{FAF3B09A-2CC4-4F6B-B6C3-0BF370AB8AEF}" destId="{467B8DD4-2D83-41AC-A3B0-A2AA768425BB}" srcOrd="4" destOrd="0" presId="urn:microsoft.com/office/officeart/2005/8/layout/hList1"/>
    <dgm:cxn modelId="{832C0CCF-7F4E-4DAA-A17F-1DE0FB3109B2}" type="presParOf" srcId="{467B8DD4-2D83-41AC-A3B0-A2AA768425BB}" destId="{A4F66201-A49F-425B-BF8F-54FA4F61CD26}" srcOrd="0" destOrd="0" presId="urn:microsoft.com/office/officeart/2005/8/layout/hList1"/>
    <dgm:cxn modelId="{BE23EC86-B14B-42A2-98E1-4C0D67B1D9A0}" type="presParOf" srcId="{467B8DD4-2D83-41AC-A3B0-A2AA768425BB}" destId="{4582C475-19E2-42B5-8CFC-27E096EF1472}" srcOrd="1" destOrd="0" presId="urn:microsoft.com/office/officeart/2005/8/layout/hList1"/>
    <dgm:cxn modelId="{11BC1E69-CC74-4F89-9338-75251134D1D6}" type="presParOf" srcId="{FAF3B09A-2CC4-4F6B-B6C3-0BF370AB8AEF}" destId="{E93B28A4-9AB1-4146-B440-AE6C16AEB0F7}" srcOrd="5" destOrd="0" presId="urn:microsoft.com/office/officeart/2005/8/layout/hList1"/>
    <dgm:cxn modelId="{CB2451A4-364E-428B-8FAA-D6B87DCDEDB2}" type="presParOf" srcId="{FAF3B09A-2CC4-4F6B-B6C3-0BF370AB8AEF}" destId="{C42CBC94-8EF1-49CD-AC37-8B296FE52D2F}" srcOrd="6" destOrd="0" presId="urn:microsoft.com/office/officeart/2005/8/layout/hList1"/>
    <dgm:cxn modelId="{D3771FE6-8CDA-430B-8C45-C0EBFEA4DDC8}" type="presParOf" srcId="{C42CBC94-8EF1-49CD-AC37-8B296FE52D2F}" destId="{375260A5-3152-41D8-A652-1C066822A8CE}" srcOrd="0" destOrd="0" presId="urn:microsoft.com/office/officeart/2005/8/layout/hList1"/>
    <dgm:cxn modelId="{73224267-79E9-4983-B0F0-A2C323FEB7B0}" type="presParOf" srcId="{C42CBC94-8EF1-49CD-AC37-8B296FE52D2F}" destId="{D6E80619-F035-4F15-A7AA-53C378C2C961}" srcOrd="1" destOrd="0" presId="urn:microsoft.com/office/officeart/2005/8/layout/hList1"/>
    <dgm:cxn modelId="{BB33046B-09D3-4896-87DB-76A0E893EFC3}" type="presParOf" srcId="{FAF3B09A-2CC4-4F6B-B6C3-0BF370AB8AEF}" destId="{7E21483E-860D-49F6-A889-48DB49B0767D}" srcOrd="7" destOrd="0" presId="urn:microsoft.com/office/officeart/2005/8/layout/hList1"/>
    <dgm:cxn modelId="{89EB28C1-2CCD-450E-8674-DCEA134BE8F4}" type="presParOf" srcId="{FAF3B09A-2CC4-4F6B-B6C3-0BF370AB8AEF}" destId="{5E23503A-C5B6-4CF7-9A33-6612BD552E1B}" srcOrd="8" destOrd="0" presId="urn:microsoft.com/office/officeart/2005/8/layout/hList1"/>
    <dgm:cxn modelId="{D1387A68-7C95-4E76-A5B2-17BA4FC9E4B1}" type="presParOf" srcId="{5E23503A-C5B6-4CF7-9A33-6612BD552E1B}" destId="{AB1479EA-0CC2-4BA5-A581-F6DE1BC15503}" srcOrd="0" destOrd="0" presId="urn:microsoft.com/office/officeart/2005/8/layout/hList1"/>
    <dgm:cxn modelId="{059AB7AD-C966-4C4A-B8BF-2B28801123EC}" type="presParOf" srcId="{5E23503A-C5B6-4CF7-9A33-6612BD552E1B}" destId="{C014FC2E-BEBB-4C75-A0A2-FEA0458279C9}" srcOrd="1" destOrd="0" presId="urn:microsoft.com/office/officeart/2005/8/layout/hList1"/>
    <dgm:cxn modelId="{E032FE83-5A16-4344-9740-2FEB02CC5B07}" type="presParOf" srcId="{FAF3B09A-2CC4-4F6B-B6C3-0BF370AB8AEF}" destId="{4B2F39F3-313B-4E8C-95EA-6C22B397B806}" srcOrd="9" destOrd="0" presId="urn:microsoft.com/office/officeart/2005/8/layout/hList1"/>
    <dgm:cxn modelId="{7150452D-51AF-427D-9EE7-1821D2F97569}" type="presParOf" srcId="{FAF3B09A-2CC4-4F6B-B6C3-0BF370AB8AEF}" destId="{089D71DC-61B4-464E-A518-5A2F96D14139}" srcOrd="10" destOrd="0" presId="urn:microsoft.com/office/officeart/2005/8/layout/hList1"/>
    <dgm:cxn modelId="{F95728D6-801B-4791-8CC9-5BC7FA22B9A8}" type="presParOf" srcId="{089D71DC-61B4-464E-A518-5A2F96D14139}" destId="{FA6A87A2-F249-4E4A-B6C6-CE5D096589F0}" srcOrd="0" destOrd="0" presId="urn:microsoft.com/office/officeart/2005/8/layout/hList1"/>
    <dgm:cxn modelId="{6960735F-5004-4D9A-8407-C6162E8F55AC}" type="presParOf" srcId="{089D71DC-61B4-464E-A518-5A2F96D14139}" destId="{63DFDBCB-D11F-421B-9C83-CA13388DFF9A}"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6774C-5626-4658-83C5-B36C34CCA45B}">
      <dsp:nvSpPr>
        <dsp:cNvPr id="0" name=""/>
        <dsp:cNvSpPr/>
      </dsp:nvSpPr>
      <dsp:spPr>
        <a:xfrm>
          <a:off x="3786" y="646952"/>
          <a:ext cx="1451371" cy="552216"/>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Data Management</a:t>
          </a:r>
          <a:endParaRPr lang="en-US" sz="1100" kern="1200" dirty="0"/>
        </a:p>
      </dsp:txBody>
      <dsp:txXfrm>
        <a:off x="3786" y="646952"/>
        <a:ext cx="1451371" cy="552216"/>
      </dsp:txXfrm>
    </dsp:sp>
    <dsp:sp modelId="{9E2DF775-9F24-43A2-B68F-BF154DB5235D}">
      <dsp:nvSpPr>
        <dsp:cNvPr id="0" name=""/>
        <dsp:cNvSpPr/>
      </dsp:nvSpPr>
      <dsp:spPr>
        <a:xfrm>
          <a:off x="3786" y="1199168"/>
          <a:ext cx="1451371" cy="15828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smtClean="0"/>
            <a:t>Data Management is the process of persisting and retrieving data.</a:t>
          </a:r>
          <a:endParaRPr lang="en-US" sz="1100" kern="1200" dirty="0"/>
        </a:p>
      </dsp:txBody>
      <dsp:txXfrm>
        <a:off x="3786" y="1199168"/>
        <a:ext cx="1451371" cy="1582878"/>
      </dsp:txXfrm>
    </dsp:sp>
    <dsp:sp modelId="{AE71E088-AFB8-48F9-98D7-6871337AA60F}">
      <dsp:nvSpPr>
        <dsp:cNvPr id="0" name=""/>
        <dsp:cNvSpPr/>
      </dsp:nvSpPr>
      <dsp:spPr>
        <a:xfrm>
          <a:off x="1658350" y="646952"/>
          <a:ext cx="1451371" cy="552216"/>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b="0" i="0" kern="1200" dirty="0" smtClean="0"/>
            <a:t>Data Integration and Transformation</a:t>
          </a:r>
          <a:endParaRPr lang="en-US" sz="1100" kern="1200" dirty="0"/>
        </a:p>
      </dsp:txBody>
      <dsp:txXfrm>
        <a:off x="1658350" y="646952"/>
        <a:ext cx="1451371" cy="552216"/>
      </dsp:txXfrm>
    </dsp:sp>
    <dsp:sp modelId="{5AC4545D-2C34-4986-8311-5863B2E8B3ED}">
      <dsp:nvSpPr>
        <dsp:cNvPr id="0" name=""/>
        <dsp:cNvSpPr/>
      </dsp:nvSpPr>
      <dsp:spPr>
        <a:xfrm>
          <a:off x="1658350" y="1199168"/>
          <a:ext cx="1451371" cy="15828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smtClean="0"/>
            <a:t>often referred to as Extract, Transform, and Load, or “ETL,</a:t>
          </a:r>
          <a:endParaRPr lang="en-US" sz="1100" kern="1200" dirty="0"/>
        </a:p>
        <a:p>
          <a:pPr marL="57150" lvl="1" indent="-57150" algn="l" defTabSz="488950">
            <a:lnSpc>
              <a:spcPct val="90000"/>
            </a:lnSpc>
            <a:spcBef>
              <a:spcPct val="0"/>
            </a:spcBef>
            <a:spcAft>
              <a:spcPct val="15000"/>
            </a:spcAft>
            <a:buChar char="••"/>
          </a:pPr>
          <a:r>
            <a:rPr lang="en-US" sz="1100" b="0" i="0" kern="1200" dirty="0" smtClean="0"/>
            <a:t>process of retrieving data from remote data </a:t>
          </a:r>
          <a:r>
            <a:rPr lang="en-US" sz="1100" b="0" i="0" kern="1200" dirty="0" err="1" smtClean="0"/>
            <a:t>anagement</a:t>
          </a:r>
          <a:r>
            <a:rPr lang="en-US" sz="1100" b="0" i="0" kern="1200" dirty="0" smtClean="0"/>
            <a:t> systems</a:t>
          </a:r>
          <a:endParaRPr lang="en-US" sz="1100" kern="1200" dirty="0"/>
        </a:p>
      </dsp:txBody>
      <dsp:txXfrm>
        <a:off x="1658350" y="1199168"/>
        <a:ext cx="1451371" cy="1582878"/>
      </dsp:txXfrm>
    </dsp:sp>
    <dsp:sp modelId="{89A3DE3D-C502-4061-94D0-F0126B2484F1}">
      <dsp:nvSpPr>
        <dsp:cNvPr id="0" name=""/>
        <dsp:cNvSpPr/>
      </dsp:nvSpPr>
      <dsp:spPr>
        <a:xfrm>
          <a:off x="3312914" y="646952"/>
          <a:ext cx="1451371" cy="552216"/>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b="0" i="0" kern="1200" dirty="0" smtClean="0"/>
            <a:t>Data Visualization </a:t>
          </a:r>
          <a:endParaRPr lang="en-US" sz="1100" kern="1200" dirty="0"/>
        </a:p>
      </dsp:txBody>
      <dsp:txXfrm>
        <a:off x="3312914" y="646952"/>
        <a:ext cx="1451371" cy="552216"/>
      </dsp:txXfrm>
    </dsp:sp>
    <dsp:sp modelId="{78C475D2-C528-410B-847E-A1E884183849}">
      <dsp:nvSpPr>
        <dsp:cNvPr id="0" name=""/>
        <dsp:cNvSpPr/>
      </dsp:nvSpPr>
      <dsp:spPr>
        <a:xfrm>
          <a:off x="3312914" y="1199168"/>
          <a:ext cx="1451371" cy="15828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smtClean="0"/>
            <a:t>part of an initial data exploration process, as well as being part of a final Deliverable</a:t>
          </a:r>
          <a:endParaRPr lang="en-US" sz="1100" kern="1200" dirty="0"/>
        </a:p>
      </dsp:txBody>
      <dsp:txXfrm>
        <a:off x="3312914" y="1199168"/>
        <a:ext cx="1451371" cy="1582878"/>
      </dsp:txXfrm>
    </dsp:sp>
    <dsp:sp modelId="{B8746791-5846-40D0-A174-F2B27F50F09B}">
      <dsp:nvSpPr>
        <dsp:cNvPr id="0" name=""/>
        <dsp:cNvSpPr/>
      </dsp:nvSpPr>
      <dsp:spPr>
        <a:xfrm>
          <a:off x="4967478" y="646952"/>
          <a:ext cx="1451371" cy="552216"/>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Model Building</a:t>
          </a:r>
          <a:endParaRPr lang="en-US" sz="1100" kern="1200" dirty="0"/>
        </a:p>
      </dsp:txBody>
      <dsp:txXfrm>
        <a:off x="4967478" y="646952"/>
        <a:ext cx="1451371" cy="552216"/>
      </dsp:txXfrm>
    </dsp:sp>
    <dsp:sp modelId="{47963885-2E7F-4222-8922-E9AFFEA49E52}">
      <dsp:nvSpPr>
        <dsp:cNvPr id="0" name=""/>
        <dsp:cNvSpPr/>
      </dsp:nvSpPr>
      <dsp:spPr>
        <a:xfrm>
          <a:off x="4967478" y="1199168"/>
          <a:ext cx="1451371" cy="15828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smtClean="0"/>
            <a:t>process of creating a machine learning or deep learning model using an appropriate algorithm with a lot of data</a:t>
          </a:r>
          <a:endParaRPr lang="en-US" sz="1100" kern="1200" dirty="0"/>
        </a:p>
      </dsp:txBody>
      <dsp:txXfrm>
        <a:off x="4967478" y="1199168"/>
        <a:ext cx="1451371" cy="1582878"/>
      </dsp:txXfrm>
    </dsp:sp>
    <dsp:sp modelId="{815490F2-77A4-477A-9F03-26ED9072C074}">
      <dsp:nvSpPr>
        <dsp:cNvPr id="0" name=""/>
        <dsp:cNvSpPr/>
      </dsp:nvSpPr>
      <dsp:spPr>
        <a:xfrm>
          <a:off x="6622041" y="646952"/>
          <a:ext cx="1451371" cy="552216"/>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b="0" i="0" kern="1200" dirty="0" smtClean="0"/>
            <a:t>Model deployment</a:t>
          </a:r>
          <a:endParaRPr lang="en-US" sz="1100" kern="1200" dirty="0"/>
        </a:p>
      </dsp:txBody>
      <dsp:txXfrm>
        <a:off x="6622041" y="646952"/>
        <a:ext cx="1451371" cy="552216"/>
      </dsp:txXfrm>
    </dsp:sp>
    <dsp:sp modelId="{901450BC-667B-4698-8C8D-E32181841D33}">
      <dsp:nvSpPr>
        <dsp:cNvPr id="0" name=""/>
        <dsp:cNvSpPr/>
      </dsp:nvSpPr>
      <dsp:spPr>
        <a:xfrm>
          <a:off x="6622041" y="1199168"/>
          <a:ext cx="1451371" cy="15828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smtClean="0"/>
            <a:t>makes such a machine learning or deep learning model available to third-party applications</a:t>
          </a:r>
          <a:endParaRPr lang="en-US" sz="1100" kern="1200" dirty="0"/>
        </a:p>
      </dsp:txBody>
      <dsp:txXfrm>
        <a:off x="6622041" y="1199168"/>
        <a:ext cx="1451371" cy="1582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9BE68-1687-45C6-A9D7-550ECBB93E4E}">
      <dsp:nvSpPr>
        <dsp:cNvPr id="0" name=""/>
        <dsp:cNvSpPr/>
      </dsp:nvSpPr>
      <dsp:spPr>
        <a:xfrm>
          <a:off x="10243" y="0"/>
          <a:ext cx="1213867" cy="3861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en-US" sz="1050" b="0" i="0" kern="1200" dirty="0" smtClean="0"/>
            <a:t>Model monitoring and assessment</a:t>
          </a:r>
          <a:endParaRPr lang="en-US" sz="1050" kern="1200" dirty="0"/>
        </a:p>
      </dsp:txBody>
      <dsp:txXfrm>
        <a:off x="10243" y="0"/>
        <a:ext cx="1213867" cy="386155"/>
      </dsp:txXfrm>
    </dsp:sp>
    <dsp:sp modelId="{6627DBB8-750B-405A-9397-4378C2FE902D}">
      <dsp:nvSpPr>
        <dsp:cNvPr id="0" name=""/>
        <dsp:cNvSpPr/>
      </dsp:nvSpPr>
      <dsp:spPr>
        <a:xfrm>
          <a:off x="10243" y="386155"/>
          <a:ext cx="1213867" cy="26618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smtClean="0"/>
            <a:t>ensures continuous performance quality checks on the deployed models. </a:t>
          </a:r>
          <a:endParaRPr lang="en-US" sz="1200" kern="1200" dirty="0"/>
        </a:p>
        <a:p>
          <a:pPr marL="114300" lvl="1" indent="-114300" algn="l" defTabSz="533400">
            <a:lnSpc>
              <a:spcPct val="90000"/>
            </a:lnSpc>
            <a:spcBef>
              <a:spcPct val="0"/>
            </a:spcBef>
            <a:spcAft>
              <a:spcPct val="15000"/>
            </a:spcAft>
            <a:buChar char="••"/>
          </a:pPr>
          <a:r>
            <a:rPr lang="en-US" sz="1200" b="0" i="0" kern="1200" dirty="0" smtClean="0"/>
            <a:t>These checks are for accuracy, fairness, and adversarial </a:t>
          </a:r>
          <a:r>
            <a:rPr lang="en-US" sz="1050" b="0" i="0" kern="1200" dirty="0" smtClean="0"/>
            <a:t>robustness.</a:t>
          </a:r>
          <a:endParaRPr lang="en-US" sz="1050" b="0" i="0" kern="1200" dirty="0"/>
        </a:p>
      </dsp:txBody>
      <dsp:txXfrm>
        <a:off x="10243" y="386155"/>
        <a:ext cx="1213867" cy="2661844"/>
      </dsp:txXfrm>
    </dsp:sp>
    <dsp:sp modelId="{AB5708EB-B0C9-4B06-86A6-1B3C1A96F199}">
      <dsp:nvSpPr>
        <dsp:cNvPr id="0" name=""/>
        <dsp:cNvSpPr/>
      </dsp:nvSpPr>
      <dsp:spPr>
        <a:xfrm>
          <a:off x="1394052" y="0"/>
          <a:ext cx="1213867" cy="3861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en-US" sz="1050" b="0" i="0" kern="1200" dirty="0" smtClean="0"/>
            <a:t>Code asset Management </a:t>
          </a:r>
          <a:endParaRPr lang="en-US" sz="1050" b="0" i="0" kern="1200" dirty="0"/>
        </a:p>
      </dsp:txBody>
      <dsp:txXfrm>
        <a:off x="1394052" y="0"/>
        <a:ext cx="1213867" cy="386155"/>
      </dsp:txXfrm>
    </dsp:sp>
    <dsp:sp modelId="{3EE8DBD9-7C0E-4D75-AFCB-2B3BBB189E42}">
      <dsp:nvSpPr>
        <dsp:cNvPr id="0" name=""/>
        <dsp:cNvSpPr/>
      </dsp:nvSpPr>
      <dsp:spPr>
        <a:xfrm>
          <a:off x="1394052" y="386155"/>
          <a:ext cx="1213867" cy="26618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smtClean="0"/>
            <a:t>uses versioning and other collaborative features to facilitate teamwork.</a:t>
          </a:r>
          <a:endParaRPr lang="en-US" sz="1400" kern="1200" dirty="0"/>
        </a:p>
      </dsp:txBody>
      <dsp:txXfrm>
        <a:off x="1394052" y="386155"/>
        <a:ext cx="1213867" cy="2661844"/>
      </dsp:txXfrm>
    </dsp:sp>
    <dsp:sp modelId="{A4F66201-A49F-425B-BF8F-54FA4F61CD26}">
      <dsp:nvSpPr>
        <dsp:cNvPr id="0" name=""/>
        <dsp:cNvSpPr/>
      </dsp:nvSpPr>
      <dsp:spPr>
        <a:xfrm>
          <a:off x="2777861" y="0"/>
          <a:ext cx="1213867" cy="3861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en-US" sz="1050" b="0" i="0" kern="1200" dirty="0" smtClean="0"/>
            <a:t>Data asset management </a:t>
          </a:r>
          <a:endParaRPr lang="en-US" sz="1050" kern="1200" dirty="0"/>
        </a:p>
      </dsp:txBody>
      <dsp:txXfrm>
        <a:off x="2777861" y="0"/>
        <a:ext cx="1213867" cy="386155"/>
      </dsp:txXfrm>
    </dsp:sp>
    <dsp:sp modelId="{4582C475-19E2-42B5-8CFC-27E096EF1472}">
      <dsp:nvSpPr>
        <dsp:cNvPr id="0" name=""/>
        <dsp:cNvSpPr/>
      </dsp:nvSpPr>
      <dsp:spPr>
        <a:xfrm>
          <a:off x="2777861" y="386155"/>
          <a:ext cx="1213867" cy="26618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brings the same versioning and collaborative components to data</a:t>
          </a:r>
          <a:endParaRPr lang="en-US" sz="1050" kern="1200" dirty="0"/>
        </a:p>
        <a:p>
          <a:pPr marL="57150" lvl="1" indent="-57150" algn="l" defTabSz="466725">
            <a:lnSpc>
              <a:spcPct val="90000"/>
            </a:lnSpc>
            <a:spcBef>
              <a:spcPct val="0"/>
            </a:spcBef>
            <a:spcAft>
              <a:spcPct val="15000"/>
            </a:spcAft>
            <a:buChar char="••"/>
          </a:pPr>
          <a:r>
            <a:rPr lang="en-US" sz="1050" b="0" i="0" kern="1200" dirty="0" smtClean="0"/>
            <a:t>also supports replication, backup, and access right management.</a:t>
          </a:r>
          <a:endParaRPr lang="en-US" sz="1050" kern="1200" dirty="0"/>
        </a:p>
      </dsp:txBody>
      <dsp:txXfrm>
        <a:off x="2777861" y="386155"/>
        <a:ext cx="1213867" cy="2661844"/>
      </dsp:txXfrm>
    </dsp:sp>
    <dsp:sp modelId="{375260A5-3152-41D8-A652-1C066822A8CE}">
      <dsp:nvSpPr>
        <dsp:cNvPr id="0" name=""/>
        <dsp:cNvSpPr/>
      </dsp:nvSpPr>
      <dsp:spPr>
        <a:xfrm>
          <a:off x="4161670" y="0"/>
          <a:ext cx="1213867" cy="3861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en-US" sz="1050" b="0" i="0" kern="1200" smtClean="0"/>
            <a:t>Development environments</a:t>
          </a:r>
          <a:endParaRPr lang="en-US" sz="1050" kern="1200" dirty="0"/>
        </a:p>
      </dsp:txBody>
      <dsp:txXfrm>
        <a:off x="4161670" y="0"/>
        <a:ext cx="1213867" cy="386155"/>
      </dsp:txXfrm>
    </dsp:sp>
    <dsp:sp modelId="{D6E80619-F035-4F15-A7AA-53C378C2C961}">
      <dsp:nvSpPr>
        <dsp:cNvPr id="0" name=""/>
        <dsp:cNvSpPr/>
      </dsp:nvSpPr>
      <dsp:spPr>
        <a:xfrm>
          <a:off x="4161670" y="386155"/>
          <a:ext cx="1213867" cy="26618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commonly known as Integrated Development Environments, or “IDEs”, </a:t>
          </a:r>
          <a:endParaRPr lang="en-US" sz="1050" kern="1200" dirty="0"/>
        </a:p>
        <a:p>
          <a:pPr marL="57150" lvl="1" indent="-57150" algn="l" defTabSz="466725">
            <a:lnSpc>
              <a:spcPct val="90000"/>
            </a:lnSpc>
            <a:spcBef>
              <a:spcPct val="0"/>
            </a:spcBef>
            <a:spcAft>
              <a:spcPct val="15000"/>
            </a:spcAft>
            <a:buChar char="••"/>
          </a:pPr>
          <a:r>
            <a:rPr lang="en-US" sz="1050" b="0" i="0" kern="1200" dirty="0" smtClean="0"/>
            <a:t>are tools that help the data scientist to implement, execute, test, and deploy their work. </a:t>
          </a:r>
          <a:endParaRPr lang="en-US" sz="1050" b="0" i="0" kern="1200" dirty="0"/>
        </a:p>
      </dsp:txBody>
      <dsp:txXfrm>
        <a:off x="4161670" y="386155"/>
        <a:ext cx="1213867" cy="2661844"/>
      </dsp:txXfrm>
    </dsp:sp>
    <dsp:sp modelId="{AB1479EA-0CC2-4BA5-A581-F6DE1BC15503}">
      <dsp:nvSpPr>
        <dsp:cNvPr id="0" name=""/>
        <dsp:cNvSpPr/>
      </dsp:nvSpPr>
      <dsp:spPr>
        <a:xfrm>
          <a:off x="5545479" y="0"/>
          <a:ext cx="1213867" cy="3861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en-US" sz="1050" b="0" i="0" kern="1200" dirty="0" smtClean="0"/>
            <a:t>Execution environments</a:t>
          </a:r>
          <a:endParaRPr lang="en-US" sz="1050" b="0" i="0" kern="1200" dirty="0"/>
        </a:p>
      </dsp:txBody>
      <dsp:txXfrm>
        <a:off x="5545479" y="0"/>
        <a:ext cx="1213867" cy="386155"/>
      </dsp:txXfrm>
    </dsp:sp>
    <dsp:sp modelId="{C014FC2E-BEBB-4C75-A0A2-FEA0458279C9}">
      <dsp:nvSpPr>
        <dsp:cNvPr id="0" name=""/>
        <dsp:cNvSpPr/>
      </dsp:nvSpPr>
      <dsp:spPr>
        <a:xfrm>
          <a:off x="5545479" y="386155"/>
          <a:ext cx="1213867" cy="26618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are tools where data preprocessing, model training, and deployment take place. </a:t>
          </a:r>
          <a:endParaRPr lang="en-US" sz="1050" b="0" i="0" kern="1200" dirty="0"/>
        </a:p>
      </dsp:txBody>
      <dsp:txXfrm>
        <a:off x="5545479" y="386155"/>
        <a:ext cx="1213867" cy="2661844"/>
      </dsp:txXfrm>
    </dsp:sp>
    <dsp:sp modelId="{FA6A87A2-F249-4E4A-B6C6-CE5D096589F0}">
      <dsp:nvSpPr>
        <dsp:cNvPr id="0" name=""/>
        <dsp:cNvSpPr/>
      </dsp:nvSpPr>
      <dsp:spPr>
        <a:xfrm>
          <a:off x="6929289" y="0"/>
          <a:ext cx="1213867" cy="3861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en-US" sz="1050" b="0" i="0" kern="1200" dirty="0" smtClean="0"/>
            <a:t>visual tooling</a:t>
          </a:r>
          <a:endParaRPr lang="en-US" sz="1050" b="0" i="0" kern="1200" dirty="0"/>
        </a:p>
      </dsp:txBody>
      <dsp:txXfrm>
        <a:off x="6929289" y="0"/>
        <a:ext cx="1213867" cy="386155"/>
      </dsp:txXfrm>
    </dsp:sp>
    <dsp:sp modelId="{63DFDBCB-D11F-421B-9C83-CA13388DFF9A}">
      <dsp:nvSpPr>
        <dsp:cNvPr id="0" name=""/>
        <dsp:cNvSpPr/>
      </dsp:nvSpPr>
      <dsp:spPr>
        <a:xfrm>
          <a:off x="6929289" y="386155"/>
          <a:ext cx="1213867" cy="26618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available that covers all the previous </a:t>
          </a:r>
          <a:endParaRPr lang="en-US" sz="1050" b="0" i="0" kern="1200" dirty="0"/>
        </a:p>
        <a:p>
          <a:pPr marL="57150" lvl="1" indent="-57150" algn="l" defTabSz="466725">
            <a:lnSpc>
              <a:spcPct val="90000"/>
            </a:lnSpc>
            <a:spcBef>
              <a:spcPct val="0"/>
            </a:spcBef>
            <a:spcAft>
              <a:spcPct val="15000"/>
            </a:spcAft>
            <a:buChar char="••"/>
          </a:pPr>
          <a:r>
            <a:rPr lang="en-US" sz="1050" b="0" i="0" kern="1200" dirty="0" smtClean="0"/>
            <a:t>tooling components, either partially or completely.</a:t>
          </a:r>
          <a:endParaRPr lang="en-US" sz="1050" b="0" i="0" kern="1200" dirty="0"/>
        </a:p>
      </dsp:txBody>
      <dsp:txXfrm>
        <a:off x="6929289" y="386155"/>
        <a:ext cx="1213867" cy="266184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1D8BD707-D9CF-40AE-B4C6-C98DA3205C09}" type="datetimeFigureOut">
              <a:rPr lang="en-US" smtClean="0"/>
              <a:pPr/>
              <a:t>03-Jun-20</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B6F15528-21DE-4FAA-801E-634DDDAF4B2B}" type="slidenum">
              <a:rPr lang="en-US" smtClean="0"/>
              <a:pPr/>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03-Jun-20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03-Jun-20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03-Jun-20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03-Jun-20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03-Jun-20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03-Jun-20</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03-Jun-20</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D8BD707-D9CF-40AE-B4C6-C98DA3205C09}" type="datetimeFigureOut">
              <a:rPr lang="en-US" smtClean="0"/>
              <a:pPr/>
              <a:t>03-Jun-20</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Week-01</a:t>
            </a:r>
            <a:r>
              <a:rPr lang="en-US" dirty="0"/>
              <a:t/>
            </a:r>
            <a:br>
              <a:rPr lang="en-US" dirty="0"/>
            </a:br>
            <a:endParaRPr lang="en-US" dirty="0"/>
          </a:p>
        </p:txBody>
      </p:sp>
      <p:sp>
        <p:nvSpPr>
          <p:cNvPr id="3" name="Subtitle 2"/>
          <p:cNvSpPr>
            <a:spLocks noGrp="1"/>
          </p:cNvSpPr>
          <p:nvPr>
            <p:ph type="subTitle" idx="1"/>
          </p:nvPr>
        </p:nvSpPr>
        <p:spPr/>
        <p:txBody>
          <a:bodyPr/>
          <a:lstStyle/>
          <a:p>
            <a:r>
              <a:rPr lang="en-US" b="1" dirty="0"/>
              <a:t>Lesson-01 Languages of Data Science</a:t>
            </a:r>
            <a:endParaRPr lang="en-US" dirty="0"/>
          </a:p>
        </p:txBody>
      </p:sp>
    </p:spTree>
    <p:extLst>
      <p:ext uri="{BB962C8B-B14F-4D97-AF65-F5344CB8AC3E}">
        <p14:creationId xmlns:p14="http://schemas.microsoft.com/office/powerpoint/2010/main" val="2150425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makes SQL great? </a:t>
            </a:r>
          </a:p>
        </p:txBody>
      </p:sp>
      <p:sp>
        <p:nvSpPr>
          <p:cNvPr id="3" name="Content Placeholder 2"/>
          <p:cNvSpPr>
            <a:spLocks noGrp="1"/>
          </p:cNvSpPr>
          <p:nvPr>
            <p:ph idx="1"/>
          </p:nvPr>
        </p:nvSpPr>
        <p:spPr>
          <a:xfrm>
            <a:off x="1043492" y="2323652"/>
            <a:ext cx="6777317" cy="4153348"/>
          </a:xfrm>
        </p:spPr>
        <p:txBody>
          <a:bodyPr>
            <a:normAutofit fontScale="62500" lnSpcReduction="20000"/>
          </a:bodyPr>
          <a:lstStyle/>
          <a:p>
            <a:r>
              <a:rPr lang="en-US" dirty="0" smtClean="0"/>
              <a:t>Knowing </a:t>
            </a:r>
            <a:r>
              <a:rPr lang="en-US" dirty="0"/>
              <a:t>SQL will help you do many different jobs in data science, including business and </a:t>
            </a:r>
            <a:r>
              <a:rPr lang="en-US" dirty="0" smtClean="0"/>
              <a:t> data </a:t>
            </a:r>
            <a:r>
              <a:rPr lang="en-US" dirty="0"/>
              <a:t>analyst, and it's a must in data engineering. </a:t>
            </a:r>
          </a:p>
          <a:p>
            <a:r>
              <a:rPr lang="en-US" dirty="0"/>
              <a:t>When performing operations with SQL, you access the data </a:t>
            </a:r>
            <a:r>
              <a:rPr lang="en-US" dirty="0" smtClean="0"/>
              <a:t>directly. There's </a:t>
            </a:r>
            <a:r>
              <a:rPr lang="en-US" dirty="0"/>
              <a:t>no need to copy it beforehand. </a:t>
            </a:r>
            <a:r>
              <a:rPr lang="en-US" dirty="0" smtClean="0"/>
              <a:t>This </a:t>
            </a:r>
            <a:r>
              <a:rPr lang="en-US" dirty="0"/>
              <a:t>can speed up workflow executions considerably. </a:t>
            </a:r>
          </a:p>
          <a:p>
            <a:r>
              <a:rPr lang="en-US" dirty="0"/>
              <a:t>SQL is the interpreter between you and the database. </a:t>
            </a:r>
          </a:p>
          <a:p>
            <a:r>
              <a:rPr lang="en-US" dirty="0"/>
              <a:t>SQL is an American National Standards Institute, or "ANSI," standard, which means if you learn </a:t>
            </a:r>
            <a:r>
              <a:rPr lang="en-US" dirty="0" smtClean="0"/>
              <a:t>SQL </a:t>
            </a:r>
            <a:r>
              <a:rPr lang="en-US" dirty="0"/>
              <a:t>and use it with one database, you will be able to easily apply that SQL knowledge </a:t>
            </a:r>
            <a:r>
              <a:rPr lang="en-US" dirty="0" smtClean="0"/>
              <a:t>to </a:t>
            </a:r>
            <a:r>
              <a:rPr lang="en-US" dirty="0"/>
              <a:t>many other databases. </a:t>
            </a:r>
          </a:p>
          <a:p>
            <a:r>
              <a:rPr lang="en-US" dirty="0"/>
              <a:t>There are many different SQL databases available, including MySQL, IBM Db2, </a:t>
            </a:r>
            <a:r>
              <a:rPr lang="en-US" dirty="0" err="1"/>
              <a:t>PostgreSQL</a:t>
            </a:r>
            <a:r>
              <a:rPr lang="en-US" dirty="0"/>
              <a:t>, </a:t>
            </a:r>
            <a:r>
              <a:rPr lang="en-US" dirty="0" smtClean="0"/>
              <a:t>Apache </a:t>
            </a:r>
            <a:r>
              <a:rPr lang="en-US" dirty="0" err="1" smtClean="0"/>
              <a:t>OpenOffice</a:t>
            </a:r>
            <a:r>
              <a:rPr lang="en-US" dirty="0" smtClean="0"/>
              <a:t> </a:t>
            </a:r>
            <a:r>
              <a:rPr lang="en-US" dirty="0"/>
              <a:t>Base, SQLite, Oracle, </a:t>
            </a:r>
            <a:r>
              <a:rPr lang="en-US" dirty="0" err="1"/>
              <a:t>MariaDB</a:t>
            </a:r>
            <a:r>
              <a:rPr lang="en-US" dirty="0"/>
              <a:t>, Microsoft SQL Server, and more. </a:t>
            </a:r>
          </a:p>
          <a:p>
            <a:r>
              <a:rPr lang="en-US" dirty="0"/>
              <a:t>The syntax of the SQL you write might change a little bit based on the relational database </a:t>
            </a:r>
            <a:r>
              <a:rPr lang="en-US" dirty="0" smtClean="0"/>
              <a:t>management </a:t>
            </a:r>
            <a:r>
              <a:rPr lang="en-US" dirty="0"/>
              <a:t>system you’re using. </a:t>
            </a:r>
          </a:p>
          <a:p>
            <a:r>
              <a:rPr lang="en-US" dirty="0"/>
              <a:t>If you are looking to learn SQL you would be best served to focus on a specific relational </a:t>
            </a:r>
            <a:r>
              <a:rPr lang="en-US" dirty="0" smtClean="0"/>
              <a:t> database </a:t>
            </a:r>
            <a:r>
              <a:rPr lang="en-US" dirty="0"/>
              <a:t>and then plug into the community for that specific platform. </a:t>
            </a:r>
            <a:r>
              <a:rPr lang="en-US" dirty="0" smtClean="0"/>
              <a:t> There </a:t>
            </a:r>
            <a:r>
              <a:rPr lang="en-US" dirty="0"/>
              <a:t>are also many great introductory courses on SQL available!</a:t>
            </a:r>
          </a:p>
          <a:p>
            <a:endParaRPr lang="en-US" dirty="0"/>
          </a:p>
        </p:txBody>
      </p:sp>
    </p:spTree>
    <p:extLst>
      <p:ext uri="{BB962C8B-B14F-4D97-AF65-F5344CB8AC3E}">
        <p14:creationId xmlns:p14="http://schemas.microsoft.com/office/powerpoint/2010/main" val="113404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Languages</a:t>
            </a:r>
            <a:endParaRPr lang="en-US" dirty="0"/>
          </a:p>
        </p:txBody>
      </p:sp>
      <p:sp>
        <p:nvSpPr>
          <p:cNvPr id="3" name="Content Placeholder 2"/>
          <p:cNvSpPr>
            <a:spLocks noGrp="1"/>
          </p:cNvSpPr>
          <p:nvPr>
            <p:ph idx="1"/>
          </p:nvPr>
        </p:nvSpPr>
        <p:spPr/>
        <p:txBody>
          <a:bodyPr>
            <a:normAutofit/>
          </a:bodyPr>
          <a:lstStyle/>
          <a:p>
            <a:r>
              <a:rPr lang="en-US" b="1" dirty="0" err="1" smtClean="0"/>
              <a:t>Scala</a:t>
            </a:r>
            <a:r>
              <a:rPr lang="en-US" b="1" dirty="0"/>
              <a:t>, Java, C++, and Julia </a:t>
            </a:r>
            <a:r>
              <a:rPr lang="en-US" dirty="0"/>
              <a:t>are probably the most traditional data science languages on </a:t>
            </a:r>
            <a:r>
              <a:rPr lang="en-US" dirty="0" smtClean="0"/>
              <a:t>this </a:t>
            </a:r>
            <a:r>
              <a:rPr lang="en-US" dirty="0"/>
              <a:t>slide. </a:t>
            </a:r>
          </a:p>
          <a:p>
            <a:r>
              <a:rPr lang="en-US" dirty="0"/>
              <a:t>But </a:t>
            </a:r>
            <a:r>
              <a:rPr lang="en-US" b="1" dirty="0"/>
              <a:t>JavaScript, PHP, Go, Ruby, Visual Basic</a:t>
            </a:r>
            <a:r>
              <a:rPr lang="en-US" dirty="0"/>
              <a:t>, and others have all found their place in the </a:t>
            </a:r>
            <a:r>
              <a:rPr lang="en-US" dirty="0" smtClean="0"/>
              <a:t>data </a:t>
            </a:r>
            <a:r>
              <a:rPr lang="en-US" dirty="0"/>
              <a:t>science community as well</a:t>
            </a:r>
          </a:p>
          <a:p>
            <a:endParaRPr lang="en-US" dirty="0"/>
          </a:p>
        </p:txBody>
      </p:sp>
    </p:spTree>
    <p:extLst>
      <p:ext uri="{BB962C8B-B14F-4D97-AF65-F5344CB8AC3E}">
        <p14:creationId xmlns:p14="http://schemas.microsoft.com/office/powerpoint/2010/main" val="23399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a:t>
            </a:r>
            <a:endParaRPr lang="en-US" dirty="0"/>
          </a:p>
        </p:txBody>
      </p:sp>
      <p:sp>
        <p:nvSpPr>
          <p:cNvPr id="3" name="Content Placeholder 2"/>
          <p:cNvSpPr>
            <a:spLocks noGrp="1"/>
          </p:cNvSpPr>
          <p:nvPr>
            <p:ph idx="1"/>
          </p:nvPr>
        </p:nvSpPr>
        <p:spPr>
          <a:xfrm>
            <a:off x="533400" y="2323652"/>
            <a:ext cx="8077200" cy="4153348"/>
          </a:xfrm>
        </p:spPr>
        <p:txBody>
          <a:bodyPr>
            <a:normAutofit fontScale="85000" lnSpcReduction="10000"/>
          </a:bodyPr>
          <a:lstStyle/>
          <a:p>
            <a:r>
              <a:rPr lang="en-US" dirty="0"/>
              <a:t>Java is a tried-and-true general-purpose object oriented programming language. </a:t>
            </a:r>
          </a:p>
          <a:p>
            <a:r>
              <a:rPr lang="en-US" dirty="0"/>
              <a:t>It's been widely adopted in the enterprise space and is designed to be fast and scalable. </a:t>
            </a:r>
          </a:p>
          <a:p>
            <a:r>
              <a:rPr lang="en-US" dirty="0"/>
              <a:t>Java applications are compiled to </a:t>
            </a:r>
            <a:r>
              <a:rPr lang="en-US" dirty="0" err="1"/>
              <a:t>bytecode</a:t>
            </a:r>
            <a:r>
              <a:rPr lang="en-US" dirty="0"/>
              <a:t> and run on the Java Virtual Machine, or "JVM."</a:t>
            </a:r>
          </a:p>
          <a:p>
            <a:pPr marL="68580" indent="0">
              <a:buNone/>
            </a:pPr>
            <a:r>
              <a:rPr lang="en-US" b="1" dirty="0" smtClean="0"/>
              <a:t>For Data Science</a:t>
            </a:r>
          </a:p>
          <a:p>
            <a:r>
              <a:rPr lang="en-US" dirty="0"/>
              <a:t>include </a:t>
            </a:r>
            <a:r>
              <a:rPr lang="en-US" b="1" dirty="0" err="1"/>
              <a:t>Weka</a:t>
            </a:r>
            <a:r>
              <a:rPr lang="en-US" dirty="0"/>
              <a:t>, for data mining; </a:t>
            </a:r>
            <a:r>
              <a:rPr lang="en-US" b="1" dirty="0"/>
              <a:t>Java-ML</a:t>
            </a:r>
            <a:r>
              <a:rPr lang="en-US" dirty="0"/>
              <a:t>, </a:t>
            </a:r>
            <a:r>
              <a:rPr lang="en-US" dirty="0" smtClean="0"/>
              <a:t>which </a:t>
            </a:r>
            <a:r>
              <a:rPr lang="en-US" dirty="0"/>
              <a:t>is a machine learning library; </a:t>
            </a:r>
            <a:r>
              <a:rPr lang="en-US" b="1" dirty="0"/>
              <a:t>Apache </a:t>
            </a:r>
            <a:r>
              <a:rPr lang="en-US" b="1" dirty="0" err="1"/>
              <a:t>MLlib</a:t>
            </a:r>
            <a:r>
              <a:rPr lang="en-US" dirty="0"/>
              <a:t>, which makes machine learning scalable; </a:t>
            </a:r>
            <a:r>
              <a:rPr lang="en-US" dirty="0" smtClean="0"/>
              <a:t>and </a:t>
            </a:r>
            <a:r>
              <a:rPr lang="en-US" b="1" dirty="0"/>
              <a:t>Deeplearning4j</a:t>
            </a:r>
            <a:r>
              <a:rPr lang="en-US" dirty="0"/>
              <a:t>, for deep learning</a:t>
            </a:r>
            <a:r>
              <a:rPr lang="en-US" dirty="0" smtClean="0"/>
              <a:t>.</a:t>
            </a:r>
          </a:p>
          <a:p>
            <a:r>
              <a:rPr lang="en-US" dirty="0"/>
              <a:t>Apache </a:t>
            </a:r>
            <a:r>
              <a:rPr lang="en-US" dirty="0" err="1"/>
              <a:t>Hadoop</a:t>
            </a:r>
            <a:r>
              <a:rPr lang="en-US" dirty="0"/>
              <a:t> is another Java-built application. </a:t>
            </a:r>
            <a:r>
              <a:rPr lang="en-US" dirty="0" smtClean="0"/>
              <a:t>It </a:t>
            </a:r>
            <a:r>
              <a:rPr lang="en-US" dirty="0"/>
              <a:t>manages data processing and storage for big data applications running in clustered </a:t>
            </a:r>
            <a:r>
              <a:rPr lang="en-US" dirty="0" smtClean="0"/>
              <a:t>systems</a:t>
            </a:r>
            <a:r>
              <a:rPr lang="en-US" dirty="0"/>
              <a:t>.</a:t>
            </a:r>
          </a:p>
          <a:p>
            <a:endParaRPr lang="en-US" dirty="0"/>
          </a:p>
          <a:p>
            <a:endParaRPr lang="en-US" dirty="0"/>
          </a:p>
        </p:txBody>
      </p:sp>
    </p:spTree>
    <p:extLst>
      <p:ext uri="{BB962C8B-B14F-4D97-AF65-F5344CB8AC3E}">
        <p14:creationId xmlns:p14="http://schemas.microsoft.com/office/powerpoint/2010/main" val="264570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33400"/>
            <a:ext cx="7024744" cy="1143000"/>
          </a:xfrm>
        </p:spPr>
        <p:txBody>
          <a:bodyPr/>
          <a:lstStyle/>
          <a:p>
            <a:r>
              <a:rPr lang="en-US" dirty="0" err="1" smtClean="0"/>
              <a:t>Scala</a:t>
            </a:r>
            <a:endParaRPr lang="en-US" dirty="0"/>
          </a:p>
        </p:txBody>
      </p:sp>
      <p:sp>
        <p:nvSpPr>
          <p:cNvPr id="3" name="Content Placeholder 2"/>
          <p:cNvSpPr>
            <a:spLocks noGrp="1"/>
          </p:cNvSpPr>
          <p:nvPr>
            <p:ph idx="1"/>
          </p:nvPr>
        </p:nvSpPr>
        <p:spPr>
          <a:xfrm>
            <a:off x="533400" y="1600200"/>
            <a:ext cx="8153400" cy="4953000"/>
          </a:xfrm>
        </p:spPr>
        <p:txBody>
          <a:bodyPr>
            <a:noAutofit/>
          </a:bodyPr>
          <a:lstStyle/>
          <a:p>
            <a:r>
              <a:rPr lang="en-US" sz="1800" dirty="0" err="1"/>
              <a:t>Scala</a:t>
            </a:r>
            <a:r>
              <a:rPr lang="en-US" sz="1800" dirty="0"/>
              <a:t> is a general-purpose programming language that provides support for functional programming </a:t>
            </a:r>
            <a:r>
              <a:rPr lang="en-US" sz="1800" dirty="0" smtClean="0"/>
              <a:t>and </a:t>
            </a:r>
            <a:r>
              <a:rPr lang="en-US" sz="1800" dirty="0"/>
              <a:t>a strong static type system. </a:t>
            </a:r>
          </a:p>
          <a:p>
            <a:r>
              <a:rPr lang="en-US" sz="1800" dirty="0"/>
              <a:t>Many of the design decisions in the construction of the </a:t>
            </a:r>
            <a:r>
              <a:rPr lang="en-US" sz="1800" dirty="0" err="1"/>
              <a:t>Scala</a:t>
            </a:r>
            <a:r>
              <a:rPr lang="en-US" sz="1800" dirty="0"/>
              <a:t> language were made to address </a:t>
            </a:r>
            <a:r>
              <a:rPr lang="en-US" sz="1800" dirty="0" smtClean="0"/>
              <a:t>criticisms </a:t>
            </a:r>
            <a:r>
              <a:rPr lang="en-US" sz="1800" dirty="0"/>
              <a:t>of Java. </a:t>
            </a:r>
          </a:p>
          <a:p>
            <a:r>
              <a:rPr lang="en-US" sz="1800" dirty="0" err="1"/>
              <a:t>Scala</a:t>
            </a:r>
            <a:r>
              <a:rPr lang="en-US" sz="1800" dirty="0"/>
              <a:t> is also interoperable with Java, as it runs on the JVM. </a:t>
            </a:r>
          </a:p>
          <a:p>
            <a:r>
              <a:rPr lang="en-US" sz="1800" dirty="0"/>
              <a:t>The name "</a:t>
            </a:r>
            <a:r>
              <a:rPr lang="en-US" sz="1800" dirty="0" err="1"/>
              <a:t>Scala</a:t>
            </a:r>
            <a:r>
              <a:rPr lang="en-US" sz="1800" dirty="0"/>
              <a:t>" is a combination of "scalable" and "language." </a:t>
            </a:r>
            <a:r>
              <a:rPr lang="en-US" sz="1800" dirty="0" smtClean="0"/>
              <a:t>This </a:t>
            </a:r>
            <a:r>
              <a:rPr lang="en-US" sz="1800" dirty="0"/>
              <a:t>language is designed to grow along with the demands of its users. </a:t>
            </a:r>
            <a:endParaRPr lang="en-US" sz="1800" dirty="0" smtClean="0"/>
          </a:p>
          <a:p>
            <a:endParaRPr lang="en-US" sz="1800" dirty="0"/>
          </a:p>
          <a:p>
            <a:pPr marL="68580" indent="0">
              <a:buNone/>
            </a:pPr>
            <a:r>
              <a:rPr lang="en-US" sz="1800" b="1" dirty="0"/>
              <a:t>For data science</a:t>
            </a:r>
            <a:r>
              <a:rPr lang="en-US" sz="1800" dirty="0"/>
              <a:t>, </a:t>
            </a:r>
            <a:endParaRPr lang="en-US" sz="1800" dirty="0" smtClean="0"/>
          </a:p>
          <a:p>
            <a:r>
              <a:rPr lang="en-US" sz="1800" dirty="0" smtClean="0"/>
              <a:t>the </a:t>
            </a:r>
            <a:r>
              <a:rPr lang="en-US" sz="1800" dirty="0"/>
              <a:t>most popular program built using </a:t>
            </a:r>
            <a:r>
              <a:rPr lang="en-US" sz="1800" dirty="0" err="1"/>
              <a:t>Scala</a:t>
            </a:r>
            <a:r>
              <a:rPr lang="en-US" sz="1800" dirty="0"/>
              <a:t> is Apache </a:t>
            </a:r>
            <a:r>
              <a:rPr lang="en-US" sz="1800" dirty="0" smtClean="0"/>
              <a:t>Spark. Spark </a:t>
            </a:r>
            <a:r>
              <a:rPr lang="en-US" sz="1800" dirty="0"/>
              <a:t>is a fast and general-purpose cluster computing </a:t>
            </a:r>
            <a:r>
              <a:rPr lang="en-US" sz="1800" dirty="0" smtClean="0"/>
              <a:t>system. It </a:t>
            </a:r>
            <a:r>
              <a:rPr lang="en-US" sz="1800" dirty="0"/>
              <a:t>provides APIs that make parallel jobs easy to write, and an optimized engine that </a:t>
            </a:r>
            <a:r>
              <a:rPr lang="en-US" sz="1800" dirty="0" smtClean="0"/>
              <a:t>supports general </a:t>
            </a:r>
            <a:r>
              <a:rPr lang="en-US" sz="1800" dirty="0"/>
              <a:t>computation graphs. </a:t>
            </a:r>
          </a:p>
          <a:p>
            <a:r>
              <a:rPr lang="en-US" sz="1800" dirty="0"/>
              <a:t>Spark includes </a:t>
            </a:r>
            <a:r>
              <a:rPr lang="en-US" sz="1800" b="1" dirty="0"/>
              <a:t>Shark</a:t>
            </a:r>
            <a:r>
              <a:rPr lang="en-US" sz="1800" dirty="0"/>
              <a:t>, which is a query engine; </a:t>
            </a:r>
            <a:r>
              <a:rPr lang="en-US" sz="1800" b="1" dirty="0" err="1"/>
              <a:t>MLlib</a:t>
            </a:r>
            <a:r>
              <a:rPr lang="en-US" sz="1800" dirty="0"/>
              <a:t>, for machine learning; </a:t>
            </a:r>
            <a:r>
              <a:rPr lang="en-US" sz="1800" b="1" dirty="0" err="1"/>
              <a:t>GraphX</a:t>
            </a:r>
            <a:r>
              <a:rPr lang="en-US" sz="1800" dirty="0"/>
              <a:t>, for </a:t>
            </a:r>
            <a:r>
              <a:rPr lang="en-US" sz="1800" dirty="0" smtClean="0"/>
              <a:t>graph  processing</a:t>
            </a:r>
            <a:r>
              <a:rPr lang="en-US" sz="1800" dirty="0"/>
              <a:t>; and </a:t>
            </a:r>
            <a:r>
              <a:rPr lang="en-US" sz="1800" b="1" dirty="0"/>
              <a:t>Spark Streaming</a:t>
            </a:r>
            <a:r>
              <a:rPr lang="en-US" sz="1800" dirty="0"/>
              <a:t>. </a:t>
            </a:r>
          </a:p>
          <a:p>
            <a:r>
              <a:rPr lang="en-US" sz="1800" dirty="0"/>
              <a:t>Apache Spark was designed to be faster than </a:t>
            </a:r>
            <a:r>
              <a:rPr lang="en-US" sz="1800" dirty="0" err="1"/>
              <a:t>Hadoop</a:t>
            </a:r>
            <a:r>
              <a:rPr lang="en-US" sz="1800" dirty="0"/>
              <a:t>.</a:t>
            </a:r>
          </a:p>
          <a:p>
            <a:pPr marL="68580" indent="0">
              <a:buNone/>
            </a:pPr>
            <a:endParaRPr lang="en-US" sz="1800" dirty="0"/>
          </a:p>
        </p:txBody>
      </p:sp>
    </p:spTree>
    <p:extLst>
      <p:ext uri="{BB962C8B-B14F-4D97-AF65-F5344CB8AC3E}">
        <p14:creationId xmlns:p14="http://schemas.microsoft.com/office/powerpoint/2010/main" val="30593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297"/>
            <a:ext cx="7024744" cy="1143000"/>
          </a:xfrm>
        </p:spPr>
        <p:txBody>
          <a:bodyPr/>
          <a:lstStyle/>
          <a:p>
            <a:r>
              <a:rPr lang="en-US" dirty="0" smtClean="0"/>
              <a:t>C++</a:t>
            </a:r>
            <a:endParaRPr lang="en-US" dirty="0"/>
          </a:p>
        </p:txBody>
      </p:sp>
      <p:sp>
        <p:nvSpPr>
          <p:cNvPr id="3" name="Content Placeholder 2"/>
          <p:cNvSpPr>
            <a:spLocks noGrp="1"/>
          </p:cNvSpPr>
          <p:nvPr>
            <p:ph idx="1"/>
          </p:nvPr>
        </p:nvSpPr>
        <p:spPr>
          <a:xfrm>
            <a:off x="381000" y="1066800"/>
            <a:ext cx="8305800" cy="5410200"/>
          </a:xfrm>
        </p:spPr>
        <p:txBody>
          <a:bodyPr>
            <a:noAutofit/>
          </a:bodyPr>
          <a:lstStyle/>
          <a:p>
            <a:r>
              <a:rPr lang="en-US" sz="1800" dirty="0" smtClean="0"/>
              <a:t>C</a:t>
            </a:r>
            <a:r>
              <a:rPr lang="en-US" sz="1800" dirty="0"/>
              <a:t>++ is a general-purpose programming language. </a:t>
            </a:r>
            <a:r>
              <a:rPr lang="en-US" sz="1800" dirty="0" smtClean="0"/>
              <a:t>It </a:t>
            </a:r>
            <a:r>
              <a:rPr lang="en-US" sz="1800" dirty="0"/>
              <a:t>is an extension of the C programming language, or "C with Classes.” </a:t>
            </a:r>
          </a:p>
          <a:p>
            <a:r>
              <a:rPr lang="en-US" sz="1800" dirty="0"/>
              <a:t>C++ improves processing speed, enables system programming, and provides broader control </a:t>
            </a:r>
            <a:r>
              <a:rPr lang="en-US" sz="1800" dirty="0" smtClean="0"/>
              <a:t>over </a:t>
            </a:r>
            <a:r>
              <a:rPr lang="en-US" sz="1800" dirty="0"/>
              <a:t>the software application. </a:t>
            </a:r>
          </a:p>
          <a:p>
            <a:r>
              <a:rPr lang="en-US" sz="1800" dirty="0"/>
              <a:t>Many organizations that use Python or other high-level languages for data analysis and </a:t>
            </a:r>
            <a:r>
              <a:rPr lang="en-US" sz="1800" dirty="0" smtClean="0"/>
              <a:t>exploratory </a:t>
            </a:r>
            <a:r>
              <a:rPr lang="en-US" sz="1800" dirty="0"/>
              <a:t>tasks still rely on C++ to develop programs that feed that data to </a:t>
            </a:r>
            <a:r>
              <a:rPr lang="en-US" sz="1800" dirty="0" smtClean="0"/>
              <a:t>customers in </a:t>
            </a:r>
            <a:r>
              <a:rPr lang="en-US" sz="1800" dirty="0"/>
              <a:t>real-time. </a:t>
            </a:r>
          </a:p>
          <a:p>
            <a:pPr marL="68580" indent="0">
              <a:buNone/>
            </a:pPr>
            <a:endParaRPr lang="en-US" sz="1800" b="1" dirty="0" smtClean="0"/>
          </a:p>
          <a:p>
            <a:pPr marL="68580" indent="0">
              <a:buNone/>
            </a:pPr>
            <a:r>
              <a:rPr lang="en-US" sz="1800" b="1" dirty="0" smtClean="0"/>
              <a:t>For </a:t>
            </a:r>
            <a:r>
              <a:rPr lang="en-US" sz="1800" b="1" dirty="0"/>
              <a:t>data science, </a:t>
            </a:r>
            <a:endParaRPr lang="en-US" sz="1800" b="1" dirty="0" smtClean="0"/>
          </a:p>
          <a:p>
            <a:r>
              <a:rPr lang="en-US" sz="1800" dirty="0" smtClean="0"/>
              <a:t>a </a:t>
            </a:r>
            <a:r>
              <a:rPr lang="en-US" sz="1800" dirty="0"/>
              <a:t>popular deep learning library for dataflow called </a:t>
            </a:r>
            <a:r>
              <a:rPr lang="en-US" sz="1800" b="1" dirty="0" err="1"/>
              <a:t>TensorFlow</a:t>
            </a:r>
            <a:r>
              <a:rPr lang="en-US" sz="1800" dirty="0"/>
              <a:t> was </a:t>
            </a:r>
            <a:r>
              <a:rPr lang="en-US" sz="1800" dirty="0" smtClean="0"/>
              <a:t>built </a:t>
            </a:r>
            <a:r>
              <a:rPr lang="en-US" sz="1800" dirty="0"/>
              <a:t>with C++. </a:t>
            </a:r>
          </a:p>
          <a:p>
            <a:r>
              <a:rPr lang="en-US" sz="1800" dirty="0"/>
              <a:t>But while C++ is the foundation of </a:t>
            </a:r>
            <a:r>
              <a:rPr lang="en-US" sz="1800" dirty="0" err="1"/>
              <a:t>TensorFlow</a:t>
            </a:r>
            <a:r>
              <a:rPr lang="en-US" sz="1800" dirty="0"/>
              <a:t>, it runs on a Python interface, so you don’t </a:t>
            </a:r>
            <a:r>
              <a:rPr lang="en-US" sz="1800" dirty="0" smtClean="0"/>
              <a:t> need </a:t>
            </a:r>
            <a:r>
              <a:rPr lang="en-US" sz="1800" dirty="0"/>
              <a:t>to know C++ to use it. </a:t>
            </a:r>
          </a:p>
          <a:p>
            <a:r>
              <a:rPr lang="en-US" sz="1800" b="1" dirty="0" err="1"/>
              <a:t>MongoDB</a:t>
            </a:r>
            <a:r>
              <a:rPr lang="en-US" sz="1800" dirty="0"/>
              <a:t>, a </a:t>
            </a:r>
            <a:r>
              <a:rPr lang="en-US" sz="1800" dirty="0" err="1"/>
              <a:t>NoSQL</a:t>
            </a:r>
            <a:r>
              <a:rPr lang="en-US" sz="1800" dirty="0"/>
              <a:t> database for big data management, was built with C++. </a:t>
            </a:r>
          </a:p>
          <a:p>
            <a:r>
              <a:rPr lang="en-US" sz="1800" b="1" dirty="0" err="1"/>
              <a:t>Caffe</a:t>
            </a:r>
            <a:r>
              <a:rPr lang="en-US" sz="1800" dirty="0"/>
              <a:t> is a deep learning algorithm repository built with C++, with Python and MATLAB bindings.</a:t>
            </a:r>
          </a:p>
          <a:p>
            <a:endParaRPr lang="en-US" sz="1600" dirty="0"/>
          </a:p>
        </p:txBody>
      </p:sp>
    </p:spTree>
    <p:extLst>
      <p:ext uri="{BB962C8B-B14F-4D97-AF65-F5344CB8AC3E}">
        <p14:creationId xmlns:p14="http://schemas.microsoft.com/office/powerpoint/2010/main" val="2573869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024744" cy="1143000"/>
          </a:xfrm>
        </p:spPr>
        <p:txBody>
          <a:bodyPr/>
          <a:lstStyle/>
          <a:p>
            <a:r>
              <a:rPr lang="en-US" dirty="0" smtClean="0"/>
              <a:t>JavaScript</a:t>
            </a:r>
            <a:endParaRPr lang="en-US" dirty="0"/>
          </a:p>
        </p:txBody>
      </p:sp>
      <p:sp>
        <p:nvSpPr>
          <p:cNvPr id="3" name="Content Placeholder 2"/>
          <p:cNvSpPr>
            <a:spLocks noGrp="1"/>
          </p:cNvSpPr>
          <p:nvPr>
            <p:ph idx="1"/>
          </p:nvPr>
        </p:nvSpPr>
        <p:spPr>
          <a:xfrm>
            <a:off x="457200" y="1371600"/>
            <a:ext cx="8229600" cy="5105400"/>
          </a:xfrm>
        </p:spPr>
        <p:txBody>
          <a:bodyPr>
            <a:noAutofit/>
          </a:bodyPr>
          <a:lstStyle/>
          <a:p>
            <a:r>
              <a:rPr lang="en-US" sz="1600" dirty="0"/>
              <a:t>A core technology for the World Wide Web, JavaScript is a general-purpose language that </a:t>
            </a:r>
            <a:r>
              <a:rPr lang="en-US" sz="1600" dirty="0" smtClean="0"/>
              <a:t>extended </a:t>
            </a:r>
            <a:r>
              <a:rPr lang="en-US" sz="1600" dirty="0"/>
              <a:t>beyond the browser with the creation of Node.js and other server-side approaches. </a:t>
            </a:r>
          </a:p>
          <a:p>
            <a:r>
              <a:rPr lang="en-US" sz="1600" dirty="0" err="1"/>
              <a:t>Javascript</a:t>
            </a:r>
            <a:r>
              <a:rPr lang="en-US" sz="1600" dirty="0"/>
              <a:t> is NOT related to the Java language. </a:t>
            </a:r>
            <a:endParaRPr lang="en-US" sz="1600" dirty="0" smtClean="0"/>
          </a:p>
          <a:p>
            <a:endParaRPr lang="en-US" sz="1600" dirty="0"/>
          </a:p>
          <a:p>
            <a:pPr marL="68580" indent="0">
              <a:buNone/>
            </a:pPr>
            <a:r>
              <a:rPr lang="en-US" sz="1600" b="1" dirty="0"/>
              <a:t>For data science</a:t>
            </a:r>
            <a:r>
              <a:rPr lang="en-US" sz="1600" dirty="0" smtClean="0"/>
              <a:t>,</a:t>
            </a:r>
          </a:p>
          <a:p>
            <a:r>
              <a:rPr lang="en-US" sz="1600" dirty="0" smtClean="0"/>
              <a:t> </a:t>
            </a:r>
            <a:r>
              <a:rPr lang="en-US" sz="1600" dirty="0"/>
              <a:t>the most popular implementation is undoubtedly </a:t>
            </a:r>
            <a:r>
              <a:rPr lang="en-US" sz="1600" b="1" dirty="0" smtClean="0"/>
              <a:t>TensorFlow.js</a:t>
            </a:r>
            <a:r>
              <a:rPr lang="en-US" sz="1600" dirty="0" smtClean="0"/>
              <a:t>.</a:t>
            </a:r>
            <a:r>
              <a:rPr lang="en-US" sz="1600" dirty="0"/>
              <a:t> </a:t>
            </a:r>
            <a:r>
              <a:rPr lang="en-US" sz="1600" dirty="0" smtClean="0"/>
              <a:t>TensorFlow.js </a:t>
            </a:r>
            <a:r>
              <a:rPr lang="en-US" sz="1600" dirty="0"/>
              <a:t>makes machine learning and deep learning possible in Node.js as well as in </a:t>
            </a:r>
            <a:r>
              <a:rPr lang="en-US" sz="1600" dirty="0" smtClean="0"/>
              <a:t>the </a:t>
            </a:r>
            <a:r>
              <a:rPr lang="en-US" sz="1600" dirty="0"/>
              <a:t>browser. </a:t>
            </a:r>
          </a:p>
          <a:p>
            <a:pPr lvl="1"/>
            <a:r>
              <a:rPr lang="en-US" sz="1400" dirty="0"/>
              <a:t>TensorFlow.js was also adopted by other open source libraries, including </a:t>
            </a:r>
            <a:r>
              <a:rPr lang="en-US" sz="1400" b="1" dirty="0"/>
              <a:t>brain.js</a:t>
            </a:r>
            <a:r>
              <a:rPr lang="en-US" sz="1400" dirty="0"/>
              <a:t> and </a:t>
            </a:r>
            <a:r>
              <a:rPr lang="en-US" sz="1400" b="1" dirty="0"/>
              <a:t>machinelearn.js</a:t>
            </a:r>
            <a:r>
              <a:rPr lang="en-US" sz="1400" dirty="0"/>
              <a:t>. </a:t>
            </a:r>
          </a:p>
          <a:p>
            <a:r>
              <a:rPr lang="en-US" sz="1600" dirty="0"/>
              <a:t>The </a:t>
            </a:r>
            <a:r>
              <a:rPr lang="en-US" sz="1600" b="1" dirty="0"/>
              <a:t>R-</a:t>
            </a:r>
            <a:r>
              <a:rPr lang="en-US" sz="1600" b="1" dirty="0" err="1"/>
              <a:t>js</a:t>
            </a:r>
            <a:r>
              <a:rPr lang="en-US" sz="1600" dirty="0"/>
              <a:t> project is another great implementation of JavaScript for data science. </a:t>
            </a:r>
          </a:p>
          <a:p>
            <a:pPr lvl="1"/>
            <a:r>
              <a:rPr lang="en-US" sz="1400" dirty="0"/>
              <a:t>R-</a:t>
            </a:r>
            <a:r>
              <a:rPr lang="en-US" sz="1400" dirty="0" err="1"/>
              <a:t>js</a:t>
            </a:r>
            <a:r>
              <a:rPr lang="en-US" sz="1400" dirty="0"/>
              <a:t> </a:t>
            </a:r>
            <a:r>
              <a:rPr lang="en-US" sz="1400" dirty="0" smtClean="0"/>
              <a:t>has </a:t>
            </a:r>
            <a:r>
              <a:rPr lang="en-US" sz="1400" dirty="0"/>
              <a:t>re-written linear algebra specifications from the R Language into Typescript. </a:t>
            </a:r>
          </a:p>
          <a:p>
            <a:pPr lvl="1"/>
            <a:r>
              <a:rPr lang="en-US" sz="1400" dirty="0"/>
              <a:t>This re-write will provide a foundation for other projects to implement more powerful </a:t>
            </a:r>
            <a:r>
              <a:rPr lang="en-US" sz="1400" dirty="0" smtClean="0"/>
              <a:t> </a:t>
            </a:r>
            <a:r>
              <a:rPr lang="en-US" sz="1600" dirty="0" smtClean="0"/>
              <a:t>math </a:t>
            </a:r>
            <a:r>
              <a:rPr lang="en-US" sz="1600" dirty="0"/>
              <a:t>base frameworks like </a:t>
            </a:r>
            <a:r>
              <a:rPr lang="en-US" sz="1600" b="1" dirty="0" err="1"/>
              <a:t>Numpy</a:t>
            </a:r>
            <a:r>
              <a:rPr lang="en-US" sz="1600" dirty="0"/>
              <a:t> and </a:t>
            </a:r>
            <a:r>
              <a:rPr lang="en-US" sz="1600" b="1" dirty="0" err="1"/>
              <a:t>SciPy</a:t>
            </a:r>
            <a:r>
              <a:rPr lang="en-US" sz="1600" dirty="0"/>
              <a:t> of Python. </a:t>
            </a:r>
          </a:p>
          <a:p>
            <a:r>
              <a:rPr lang="en-US" sz="1600" b="1" dirty="0"/>
              <a:t>Typescript</a:t>
            </a:r>
            <a:r>
              <a:rPr lang="en-US" sz="1600" dirty="0"/>
              <a:t> is a superset of JavaScript.</a:t>
            </a:r>
          </a:p>
        </p:txBody>
      </p:sp>
    </p:spTree>
    <p:extLst>
      <p:ext uri="{BB962C8B-B14F-4D97-AF65-F5344CB8AC3E}">
        <p14:creationId xmlns:p14="http://schemas.microsoft.com/office/powerpoint/2010/main" val="1535270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024744" cy="1143000"/>
          </a:xfrm>
        </p:spPr>
        <p:txBody>
          <a:bodyPr/>
          <a:lstStyle/>
          <a:p>
            <a:r>
              <a:rPr lang="en-US" dirty="0" smtClean="0"/>
              <a:t>Julia</a:t>
            </a:r>
            <a:endParaRPr lang="en-US" dirty="0"/>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r>
              <a:rPr lang="en-US" dirty="0"/>
              <a:t>Julia was designed at MIT for high-performance numerical analysis and computational science. </a:t>
            </a:r>
          </a:p>
          <a:p>
            <a:r>
              <a:rPr lang="en-US" dirty="0"/>
              <a:t>It provides speedy development like Python or R, while producing programs that run as </a:t>
            </a:r>
            <a:r>
              <a:rPr lang="en-US" dirty="0" smtClean="0"/>
              <a:t>fast </a:t>
            </a:r>
            <a:r>
              <a:rPr lang="en-US" dirty="0"/>
              <a:t>as C or Fortran programs. </a:t>
            </a:r>
          </a:p>
          <a:p>
            <a:r>
              <a:rPr lang="en-US" dirty="0"/>
              <a:t>Julia is compiled, which means that the code is executed directly on the processor as executable </a:t>
            </a:r>
            <a:r>
              <a:rPr lang="en-US" dirty="0" smtClean="0"/>
              <a:t>code</a:t>
            </a:r>
            <a:r>
              <a:rPr lang="en-US" dirty="0"/>
              <a:t>; it calls C, Go, Java, MATLAB, R, Fortran, and Python libraries; and has refined parallelism. </a:t>
            </a:r>
          </a:p>
          <a:p>
            <a:r>
              <a:rPr lang="en-US" dirty="0"/>
              <a:t>The Julia language is relatively new, having been written in 2012, but it has a lot of </a:t>
            </a:r>
            <a:r>
              <a:rPr lang="en-US" dirty="0" smtClean="0"/>
              <a:t>promise </a:t>
            </a:r>
            <a:r>
              <a:rPr lang="en-US" dirty="0"/>
              <a:t>for future impact on the data science industry. </a:t>
            </a:r>
          </a:p>
          <a:p>
            <a:r>
              <a:rPr lang="en-US" b="1" dirty="0" err="1"/>
              <a:t>JuliaDB</a:t>
            </a:r>
            <a:r>
              <a:rPr lang="en-US" dirty="0"/>
              <a:t> is a particularly useful application of Julia for data science. </a:t>
            </a:r>
            <a:r>
              <a:rPr lang="en-US" dirty="0" smtClean="0"/>
              <a:t>It's </a:t>
            </a:r>
            <a:r>
              <a:rPr lang="en-US" dirty="0"/>
              <a:t>a package for working with large persistent data sets.</a:t>
            </a:r>
          </a:p>
        </p:txBody>
      </p:sp>
    </p:spTree>
    <p:extLst>
      <p:ext uri="{BB962C8B-B14F-4D97-AF65-F5344CB8AC3E}">
        <p14:creationId xmlns:p14="http://schemas.microsoft.com/office/powerpoint/2010/main" val="608762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Week-01</a:t>
            </a:r>
            <a:r>
              <a:rPr lang="en-US" dirty="0"/>
              <a:t/>
            </a:r>
            <a:br>
              <a:rPr lang="en-US" dirty="0"/>
            </a:br>
            <a:endParaRPr lang="en-US" dirty="0"/>
          </a:p>
        </p:txBody>
      </p:sp>
      <p:sp>
        <p:nvSpPr>
          <p:cNvPr id="3" name="Subtitle 2"/>
          <p:cNvSpPr>
            <a:spLocks noGrp="1"/>
          </p:cNvSpPr>
          <p:nvPr>
            <p:ph type="subTitle" idx="1"/>
          </p:nvPr>
        </p:nvSpPr>
        <p:spPr/>
        <p:txBody>
          <a:bodyPr/>
          <a:lstStyle/>
          <a:p>
            <a:r>
              <a:rPr lang="en-US" b="1" dirty="0" smtClean="0"/>
              <a:t>Lesson-02 Data Science Tools</a:t>
            </a:r>
            <a:endParaRPr lang="en-US" dirty="0"/>
          </a:p>
        </p:txBody>
      </p:sp>
    </p:spTree>
    <p:extLst>
      <p:ext uri="{BB962C8B-B14F-4D97-AF65-F5344CB8AC3E}">
        <p14:creationId xmlns:p14="http://schemas.microsoft.com/office/powerpoint/2010/main" val="4186991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024744" cy="1143000"/>
          </a:xfrm>
        </p:spPr>
        <p:txBody>
          <a:bodyPr>
            <a:normAutofit fontScale="90000"/>
          </a:bodyPr>
          <a:lstStyle/>
          <a:p>
            <a:r>
              <a:rPr lang="en-US" dirty="0" smtClean="0"/>
              <a:t>Categories of Data Science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9400812"/>
              </p:ext>
            </p:extLst>
          </p:nvPr>
        </p:nvGraphicFramePr>
        <p:xfrm>
          <a:off x="609600" y="457200"/>
          <a:ext cx="8077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375197848"/>
              </p:ext>
            </p:extLst>
          </p:nvPr>
        </p:nvGraphicFramePr>
        <p:xfrm>
          <a:off x="533400" y="3429000"/>
          <a:ext cx="8153400"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97313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958921"/>
            <a:ext cx="2466975" cy="159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152400"/>
            <a:ext cx="7024744" cy="1143000"/>
          </a:xfrm>
        </p:spPr>
        <p:txBody>
          <a:bodyPr/>
          <a:lstStyle/>
          <a:p>
            <a:r>
              <a:rPr lang="en-US" dirty="0"/>
              <a:t>data management </a:t>
            </a:r>
            <a:endParaRPr lang="en-US" dirty="0"/>
          </a:p>
        </p:txBody>
      </p:sp>
      <p:sp>
        <p:nvSpPr>
          <p:cNvPr id="7" name="AutoShape 2" descr="MySQL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256990890"/>
              </p:ext>
            </p:extLst>
          </p:nvPr>
        </p:nvGraphicFramePr>
        <p:xfrm>
          <a:off x="965886" y="1447800"/>
          <a:ext cx="6777036" cy="741680"/>
        </p:xfrm>
        <a:graphic>
          <a:graphicData uri="http://schemas.openxmlformats.org/drawingml/2006/table">
            <a:tbl>
              <a:tblPr firstRow="1" bandRow="1">
                <a:tableStyleId>{5C22544A-7EE6-4342-B048-85BDC9FD1C3A}</a:tableStyleId>
              </a:tblPr>
              <a:tblGrid>
                <a:gridCol w="2259012"/>
                <a:gridCol w="2259012"/>
                <a:gridCol w="2259012"/>
              </a:tblGrid>
              <a:tr h="370840">
                <a:tc>
                  <a:txBody>
                    <a:bodyPr/>
                    <a:lstStyle/>
                    <a:p>
                      <a:r>
                        <a:rPr lang="en-US" dirty="0" smtClean="0"/>
                        <a:t>Open Source</a:t>
                      </a:r>
                      <a:endParaRPr lang="en-US" dirty="0"/>
                    </a:p>
                  </a:txBody>
                  <a:tcPr/>
                </a:tc>
                <a:tc>
                  <a:txBody>
                    <a:bodyPr/>
                    <a:lstStyle/>
                    <a:p>
                      <a:r>
                        <a:rPr lang="en-US" dirty="0" err="1" smtClean="0"/>
                        <a:t>NoSQL</a:t>
                      </a:r>
                      <a:r>
                        <a:rPr lang="en-US" baseline="0" dirty="0" smtClean="0"/>
                        <a:t> </a:t>
                      </a:r>
                      <a:r>
                        <a:rPr lang="en-US" baseline="0" dirty="0" err="1" smtClean="0"/>
                        <a:t>DataBases</a:t>
                      </a:r>
                      <a:endParaRPr lang="en-US" dirty="0"/>
                    </a:p>
                  </a:txBody>
                  <a:tcPr/>
                </a:tc>
                <a:tc>
                  <a:txBody>
                    <a:bodyPr/>
                    <a:lstStyle/>
                    <a:p>
                      <a:r>
                        <a:rPr lang="en-US" dirty="0" smtClean="0"/>
                        <a:t>File Based System</a:t>
                      </a:r>
                      <a:endParaRPr lang="en-US" dirty="0"/>
                    </a:p>
                  </a:txBody>
                  <a:tcPr/>
                </a:tc>
              </a:tr>
              <a:tr h="370840">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1828800"/>
            <a:ext cx="23622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7" y="3362325"/>
            <a:ext cx="21050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1839097"/>
            <a:ext cx="210978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8042" y="3048000"/>
            <a:ext cx="20193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4212" y="4800600"/>
            <a:ext cx="26098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705" y="1981200"/>
            <a:ext cx="25050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4062" y="3152775"/>
            <a:ext cx="19145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018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Languages </a:t>
            </a:r>
            <a:r>
              <a:rPr lang="en-US" b="1" dirty="0" smtClean="0"/>
              <a:t>are</a:t>
            </a:r>
            <a:endParaRPr lang="en-US" dirty="0"/>
          </a:p>
        </p:txBody>
      </p:sp>
      <p:sp>
        <p:nvSpPr>
          <p:cNvPr id="3" name="Content Placeholder 2"/>
          <p:cNvSpPr>
            <a:spLocks noGrp="1"/>
          </p:cNvSpPr>
          <p:nvPr>
            <p:ph idx="1"/>
          </p:nvPr>
        </p:nvSpPr>
        <p:spPr/>
        <p:txBody>
          <a:bodyPr/>
          <a:lstStyle/>
          <a:p>
            <a:pPr lvl="0"/>
            <a:r>
              <a:rPr lang="en-US" b="1" dirty="0" smtClean="0"/>
              <a:t>Basic </a:t>
            </a:r>
            <a:r>
              <a:rPr lang="en-US" b="1" dirty="0"/>
              <a:t>-    Python , R , SQL</a:t>
            </a:r>
            <a:endParaRPr lang="en-US" dirty="0"/>
          </a:p>
          <a:p>
            <a:pPr lvl="0"/>
            <a:r>
              <a:rPr lang="en-US" b="1" dirty="0"/>
              <a:t>Commercial- </a:t>
            </a:r>
            <a:r>
              <a:rPr lang="en-US" dirty="0" err="1"/>
              <a:t>Scala</a:t>
            </a:r>
            <a:r>
              <a:rPr lang="en-US" dirty="0"/>
              <a:t>, Java, C++, and Julia </a:t>
            </a:r>
          </a:p>
          <a:p>
            <a:pPr lvl="0"/>
            <a:r>
              <a:rPr lang="en-US" b="1" dirty="0"/>
              <a:t>Use Case Based- </a:t>
            </a:r>
            <a:r>
              <a:rPr lang="en-US" dirty="0" err="1"/>
              <a:t>Javascript</a:t>
            </a:r>
            <a:r>
              <a:rPr lang="en-US" dirty="0"/>
              <a:t>, PHP, Go, Ruby, and Visual Basic</a:t>
            </a:r>
          </a:p>
          <a:p>
            <a:endParaRPr lang="en-US" dirty="0"/>
          </a:p>
        </p:txBody>
      </p:sp>
    </p:spTree>
    <p:extLst>
      <p:ext uri="{BB962C8B-B14F-4D97-AF65-F5344CB8AC3E}">
        <p14:creationId xmlns:p14="http://schemas.microsoft.com/office/powerpoint/2010/main" val="1185359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Data Integration and Transformation tools</a:t>
            </a:r>
            <a:endParaRPr lang="en-US" dirty="0"/>
          </a:p>
        </p:txBody>
      </p:sp>
      <p:sp>
        <p:nvSpPr>
          <p:cNvPr id="3" name="Content Placeholder 2"/>
          <p:cNvSpPr>
            <a:spLocks noGrp="1"/>
          </p:cNvSpPr>
          <p:nvPr>
            <p:ph idx="1"/>
          </p:nvPr>
        </p:nvSpPr>
        <p:spPr/>
        <p:txBody>
          <a:bodyPr>
            <a:normAutofit fontScale="85000" lnSpcReduction="20000"/>
          </a:bodyPr>
          <a:lstStyle/>
          <a:p>
            <a:r>
              <a:rPr lang="en-US" dirty="0"/>
              <a:t>creating a search index for fast document retrieval the task of data integration and transformation in the classic data warehousing world is called ETL which stands for extract transform and load </a:t>
            </a:r>
          </a:p>
          <a:p>
            <a:r>
              <a:rPr lang="en-US" dirty="0"/>
              <a:t>these days data scientists often proposed the term ELT extract load transform stressing the fact that data is dumped somewhere and </a:t>
            </a:r>
          </a:p>
          <a:p>
            <a:r>
              <a:rPr lang="en-US" dirty="0"/>
              <a:t>the data engineer or data scientists themself is responsible for data another term for this process has now emerged data refining and cleaning here are the most widely used open source data integration  and transformation tools</a:t>
            </a:r>
          </a:p>
          <a:p>
            <a:endParaRPr lang="en-US" dirty="0"/>
          </a:p>
        </p:txBody>
      </p:sp>
    </p:spTree>
    <p:extLst>
      <p:ext uri="{BB962C8B-B14F-4D97-AF65-F5344CB8AC3E}">
        <p14:creationId xmlns:p14="http://schemas.microsoft.com/office/powerpoint/2010/main" val="1330204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017" y="489532"/>
            <a:ext cx="1905000" cy="109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57200" y="2323652"/>
            <a:ext cx="8305800" cy="4153348"/>
          </a:xfrm>
        </p:spPr>
        <p:txBody>
          <a:bodyPr>
            <a:normAutofit fontScale="92500"/>
          </a:bodyPr>
          <a:lstStyle/>
          <a:p>
            <a:endParaRPr lang="en-US" dirty="0"/>
          </a:p>
          <a:p>
            <a:r>
              <a:rPr lang="en-US" dirty="0" smtClean="0"/>
              <a:t> </a:t>
            </a:r>
            <a:r>
              <a:rPr lang="en-US" dirty="0"/>
              <a:t>Apache </a:t>
            </a:r>
            <a:r>
              <a:rPr lang="en-US" b="1" dirty="0"/>
              <a:t>airflow</a:t>
            </a:r>
            <a:r>
              <a:rPr lang="en-US" dirty="0"/>
              <a:t> originally created by </a:t>
            </a:r>
            <a:r>
              <a:rPr lang="en-US" b="1" dirty="0" err="1"/>
              <a:t>Airbnb</a:t>
            </a:r>
            <a:r>
              <a:rPr lang="en-US" b="1" dirty="0"/>
              <a:t> cube flow </a:t>
            </a:r>
            <a:r>
              <a:rPr lang="en-US" b="1" dirty="0" smtClean="0"/>
              <a:t> </a:t>
            </a:r>
            <a:r>
              <a:rPr lang="en-US" dirty="0" smtClean="0"/>
              <a:t>which </a:t>
            </a:r>
            <a:r>
              <a:rPr lang="en-US" dirty="0"/>
              <a:t>enables you to execute data science pipelines on top of </a:t>
            </a:r>
            <a:r>
              <a:rPr lang="en-US" dirty="0" err="1"/>
              <a:t>kubernetes</a:t>
            </a:r>
            <a:r>
              <a:rPr lang="en-US" dirty="0"/>
              <a:t> </a:t>
            </a:r>
            <a:endParaRPr lang="en-US" dirty="0" smtClean="0"/>
          </a:p>
          <a:p>
            <a:r>
              <a:rPr lang="en-US" b="1" dirty="0" smtClean="0"/>
              <a:t>Apache </a:t>
            </a:r>
            <a:r>
              <a:rPr lang="en-US" b="1" dirty="0"/>
              <a:t>Kafka</a:t>
            </a:r>
            <a:r>
              <a:rPr lang="en-US" dirty="0"/>
              <a:t> which originated from LinkedIn Apache </a:t>
            </a:r>
            <a:endParaRPr lang="en-US" dirty="0" smtClean="0"/>
          </a:p>
          <a:p>
            <a:r>
              <a:rPr lang="en-US" b="1" dirty="0" err="1" smtClean="0"/>
              <a:t>NiFi</a:t>
            </a:r>
            <a:r>
              <a:rPr lang="en-US" b="1" dirty="0" smtClean="0"/>
              <a:t> </a:t>
            </a:r>
            <a:r>
              <a:rPr lang="en-US" b="1" dirty="0"/>
              <a:t>I </a:t>
            </a:r>
            <a:r>
              <a:rPr lang="en-US" dirty="0"/>
              <a:t>which delivers a </a:t>
            </a:r>
            <a:r>
              <a:rPr lang="en-US" dirty="0" smtClean="0"/>
              <a:t>very </a:t>
            </a:r>
            <a:r>
              <a:rPr lang="en-US" dirty="0"/>
              <a:t>nice visual editor </a:t>
            </a:r>
            <a:r>
              <a:rPr lang="en-US" b="1" dirty="0"/>
              <a:t>Apache sparks SQL </a:t>
            </a:r>
            <a:r>
              <a:rPr lang="en-US" dirty="0"/>
              <a:t>which enables you to use ANSI SQL </a:t>
            </a:r>
            <a:r>
              <a:rPr lang="en-US" dirty="0" smtClean="0"/>
              <a:t>and </a:t>
            </a:r>
            <a:r>
              <a:rPr lang="en-US" dirty="0"/>
              <a:t>scales up to compute clusters of thousands of nodes and </a:t>
            </a:r>
            <a:r>
              <a:rPr lang="en-US" b="1" dirty="0"/>
              <a:t>node read </a:t>
            </a:r>
            <a:r>
              <a:rPr lang="en-US" dirty="0"/>
              <a:t>which </a:t>
            </a:r>
            <a:r>
              <a:rPr lang="en-US" dirty="0" smtClean="0"/>
              <a:t> also </a:t>
            </a:r>
            <a:r>
              <a:rPr lang="en-US" dirty="0"/>
              <a:t>provides a visual editor node read consumes so little in resources that it </a:t>
            </a:r>
            <a:r>
              <a:rPr lang="en-US" dirty="0"/>
              <a:t>even runs on small devices like a Raspberry Pi </a:t>
            </a:r>
            <a:r>
              <a:rPr lang="en-US" dirty="0" smtClean="0"/>
              <a:t>.</a:t>
            </a:r>
            <a:endParaRPr lang="en-US" dirty="0"/>
          </a:p>
          <a:p>
            <a:endParaRPr lang="en-US" dirty="0"/>
          </a:p>
          <a:p>
            <a:endParaRPr lang="en-US" dirty="0"/>
          </a:p>
        </p:txBody>
      </p:sp>
      <p:sp>
        <p:nvSpPr>
          <p:cNvPr id="4" name="AutoShape 2" descr="Apache Airfl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6" y="457200"/>
            <a:ext cx="2532116"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53" y="1447800"/>
            <a:ext cx="124958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6" descr="Apache Kafk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22512"/>
            <a:ext cx="1975485" cy="122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3384" y="1433243"/>
            <a:ext cx="1726884" cy="71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5723" y="1447800"/>
            <a:ext cx="2143125"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667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84" y="1447799"/>
            <a:ext cx="2057400" cy="1036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325637"/>
            <a:ext cx="1865741" cy="115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90600" y="457200"/>
            <a:ext cx="7024744" cy="1143000"/>
          </a:xfrm>
        </p:spPr>
        <p:txBody>
          <a:bodyPr/>
          <a:lstStyle/>
          <a:p>
            <a:r>
              <a:rPr lang="en-US" dirty="0"/>
              <a:t>data visualization tools</a:t>
            </a:r>
          </a:p>
        </p:txBody>
      </p:sp>
      <p:sp>
        <p:nvSpPr>
          <p:cNvPr id="3" name="Content Placeholder 2"/>
          <p:cNvSpPr>
            <a:spLocks noGrp="1"/>
          </p:cNvSpPr>
          <p:nvPr>
            <p:ph idx="1"/>
          </p:nvPr>
        </p:nvSpPr>
        <p:spPr>
          <a:xfrm>
            <a:off x="533400" y="2133600"/>
            <a:ext cx="8077200" cy="4419600"/>
          </a:xfrm>
        </p:spPr>
        <p:txBody>
          <a:bodyPr>
            <a:normAutofit lnSpcReduction="10000"/>
          </a:bodyPr>
          <a:lstStyle/>
          <a:p>
            <a:endParaRPr lang="en-US" dirty="0" smtClean="0"/>
          </a:p>
          <a:p>
            <a:r>
              <a:rPr lang="en-US" dirty="0" smtClean="0"/>
              <a:t>we</a:t>
            </a:r>
            <a:r>
              <a:rPr lang="en-US" dirty="0"/>
              <a:t> </a:t>
            </a:r>
            <a:r>
              <a:rPr lang="en-US" dirty="0" smtClean="0"/>
              <a:t>have </a:t>
            </a:r>
            <a:r>
              <a:rPr lang="en-US" dirty="0"/>
              <a:t>to distinguish between programming libraries where you need to use code and </a:t>
            </a:r>
            <a:r>
              <a:rPr lang="en-US" dirty="0" smtClean="0"/>
              <a:t>tools </a:t>
            </a:r>
            <a:r>
              <a:rPr lang="en-US" dirty="0"/>
              <a:t>that contain a user interface the most popular libraries are covered in </a:t>
            </a:r>
            <a:r>
              <a:rPr lang="en-US" dirty="0" smtClean="0"/>
              <a:t>the </a:t>
            </a:r>
            <a:r>
              <a:rPr lang="en-US" dirty="0"/>
              <a:t>next videos </a:t>
            </a:r>
            <a:endParaRPr lang="en-US" dirty="0" smtClean="0"/>
          </a:p>
          <a:p>
            <a:r>
              <a:rPr lang="en-US" dirty="0" smtClean="0"/>
              <a:t>a </a:t>
            </a:r>
            <a:r>
              <a:rPr lang="en-US" dirty="0"/>
              <a:t>similar approach uses </a:t>
            </a:r>
            <a:r>
              <a:rPr lang="en-US" b="1" dirty="0"/>
              <a:t>hue</a:t>
            </a:r>
            <a:r>
              <a:rPr lang="en-US" dirty="0"/>
              <a:t> which can create visualizations from </a:t>
            </a:r>
            <a:r>
              <a:rPr lang="en-US" dirty="0" smtClean="0"/>
              <a:t>SQL </a:t>
            </a:r>
            <a:r>
              <a:rPr lang="en-US" dirty="0"/>
              <a:t>queries </a:t>
            </a:r>
            <a:endParaRPr lang="en-US" dirty="0" smtClean="0"/>
          </a:p>
          <a:p>
            <a:r>
              <a:rPr lang="en-US" b="1" dirty="0" err="1" smtClean="0"/>
              <a:t>Kibana</a:t>
            </a:r>
            <a:r>
              <a:rPr lang="en-US" dirty="0" smtClean="0"/>
              <a:t> </a:t>
            </a:r>
            <a:r>
              <a:rPr lang="en-US" dirty="0"/>
              <a:t>a data exploration and visualization web </a:t>
            </a:r>
            <a:r>
              <a:rPr lang="en-US" dirty="0" smtClean="0"/>
              <a:t>application </a:t>
            </a:r>
            <a:r>
              <a:rPr lang="en-US" dirty="0"/>
              <a:t>is limited to elastic search the data provider </a:t>
            </a:r>
            <a:endParaRPr lang="en-US" dirty="0" smtClean="0"/>
          </a:p>
          <a:p>
            <a:r>
              <a:rPr lang="en-US" dirty="0" smtClean="0"/>
              <a:t> </a:t>
            </a:r>
            <a:r>
              <a:rPr lang="en-US" b="1" dirty="0"/>
              <a:t>Apache </a:t>
            </a:r>
            <a:r>
              <a:rPr lang="en-US" b="1" dirty="0" smtClean="0"/>
              <a:t>superset  </a:t>
            </a:r>
            <a:r>
              <a:rPr lang="en-US" dirty="0" smtClean="0"/>
              <a:t>is </a:t>
            </a:r>
            <a:r>
              <a:rPr lang="en-US" dirty="0"/>
              <a:t>a data exploration and visualization web </a:t>
            </a:r>
            <a:r>
              <a:rPr lang="en-US" dirty="0" smtClean="0"/>
              <a:t>application</a:t>
            </a:r>
            <a:endParaRPr lang="en-US" dirty="0"/>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275" y="1461509"/>
            <a:ext cx="3219450" cy="10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230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024744" cy="1143000"/>
          </a:xfrm>
        </p:spPr>
        <p:txBody>
          <a:bodyPr/>
          <a:lstStyle/>
          <a:p>
            <a:r>
              <a:rPr lang="en-US" dirty="0"/>
              <a:t>model deployment</a:t>
            </a:r>
          </a:p>
        </p:txBody>
      </p:sp>
      <p:sp>
        <p:nvSpPr>
          <p:cNvPr id="3" name="Content Placeholder 2"/>
          <p:cNvSpPr>
            <a:spLocks noGrp="1"/>
          </p:cNvSpPr>
          <p:nvPr>
            <p:ph idx="1"/>
          </p:nvPr>
        </p:nvSpPr>
        <p:spPr>
          <a:xfrm>
            <a:off x="533400" y="1295400"/>
            <a:ext cx="8153400" cy="5257800"/>
          </a:xfrm>
        </p:spPr>
        <p:txBody>
          <a:bodyPr>
            <a:normAutofit fontScale="85000" lnSpcReduction="20000"/>
          </a:bodyPr>
          <a:lstStyle/>
          <a:p>
            <a:r>
              <a:rPr lang="en-US" dirty="0" smtClean="0"/>
              <a:t>is </a:t>
            </a:r>
            <a:r>
              <a:rPr lang="en-US" dirty="0"/>
              <a:t>extremely important once you've created a machine learning model  capable of predicting some key aspects of the future you should make that model consumable by other developers and turn it into an API </a:t>
            </a:r>
            <a:r>
              <a:rPr lang="en-US" dirty="0" smtClean="0"/>
              <a:t>.</a:t>
            </a:r>
          </a:p>
          <a:p>
            <a:endParaRPr lang="en-US" dirty="0" smtClean="0"/>
          </a:p>
          <a:p>
            <a:r>
              <a:rPr lang="en-US" b="1" dirty="0"/>
              <a:t>Apache prediction IO </a:t>
            </a:r>
            <a:r>
              <a:rPr lang="en-US" dirty="0"/>
              <a:t>currently only supports Apache spark ml models for </a:t>
            </a:r>
            <a:r>
              <a:rPr lang="en-US" dirty="0" smtClean="0"/>
              <a:t>deployment </a:t>
            </a:r>
            <a:r>
              <a:rPr lang="en-US" dirty="0"/>
              <a:t>but support for all sorts of other libraries is on the roadmap </a:t>
            </a:r>
            <a:r>
              <a:rPr lang="en-US" dirty="0" smtClean="0"/>
              <a:t>.</a:t>
            </a:r>
          </a:p>
          <a:p>
            <a:endParaRPr lang="en-US" dirty="0" smtClean="0"/>
          </a:p>
          <a:p>
            <a:r>
              <a:rPr lang="en-US" b="1" dirty="0" err="1" smtClean="0"/>
              <a:t>Seldon</a:t>
            </a:r>
            <a:r>
              <a:rPr lang="en-US" b="1" dirty="0"/>
              <a:t> </a:t>
            </a:r>
            <a:r>
              <a:rPr lang="en-US" dirty="0" smtClean="0"/>
              <a:t>is </a:t>
            </a:r>
            <a:r>
              <a:rPr lang="en-US" dirty="0"/>
              <a:t>an interesting product since it supports nearly every framework </a:t>
            </a:r>
            <a:r>
              <a:rPr lang="en-US" dirty="0" smtClean="0"/>
              <a:t> including </a:t>
            </a:r>
            <a:r>
              <a:rPr lang="en-US" dirty="0" err="1"/>
              <a:t>tensorflow</a:t>
            </a:r>
            <a:r>
              <a:rPr lang="en-US" dirty="0"/>
              <a:t> Apache spark ml R and </a:t>
            </a:r>
            <a:r>
              <a:rPr lang="en-US" dirty="0" err="1"/>
              <a:t>scikit</a:t>
            </a:r>
            <a:r>
              <a:rPr lang="en-US" dirty="0"/>
              <a:t>-learn Selden can run on top </a:t>
            </a:r>
            <a:r>
              <a:rPr lang="en-US" dirty="0" smtClean="0"/>
              <a:t>of </a:t>
            </a:r>
            <a:r>
              <a:rPr lang="en-US" dirty="0" err="1"/>
              <a:t>kubernetes</a:t>
            </a:r>
            <a:r>
              <a:rPr lang="en-US" dirty="0"/>
              <a:t> and Red Hat </a:t>
            </a:r>
            <a:r>
              <a:rPr lang="en-US" dirty="0" err="1"/>
              <a:t>OpenShift</a:t>
            </a:r>
            <a:r>
              <a:rPr lang="en-US" dirty="0"/>
              <a:t> </a:t>
            </a:r>
            <a:endParaRPr lang="en-US" dirty="0" smtClean="0"/>
          </a:p>
          <a:p>
            <a:endParaRPr lang="en-US" dirty="0" smtClean="0"/>
          </a:p>
          <a:p>
            <a:r>
              <a:rPr lang="en-US" dirty="0" smtClean="0"/>
              <a:t>another </a:t>
            </a:r>
            <a:r>
              <a:rPr lang="en-US" dirty="0"/>
              <a:t>way to </a:t>
            </a:r>
            <a:r>
              <a:rPr lang="en-US" dirty="0" smtClean="0"/>
              <a:t>deploy </a:t>
            </a:r>
            <a:r>
              <a:rPr lang="en-US" dirty="0"/>
              <a:t>spark ml models is using </a:t>
            </a:r>
            <a:r>
              <a:rPr lang="en-US" b="1" dirty="0"/>
              <a:t>M leap </a:t>
            </a:r>
            <a:r>
              <a:rPr lang="en-US" dirty="0"/>
              <a:t>finally </a:t>
            </a:r>
            <a:r>
              <a:rPr lang="en-US" b="1" dirty="0" err="1"/>
              <a:t>tensorflow</a:t>
            </a:r>
            <a:r>
              <a:rPr lang="en-US" dirty="0"/>
              <a:t> can serve any of its </a:t>
            </a:r>
            <a:r>
              <a:rPr lang="en-US" dirty="0" smtClean="0"/>
              <a:t>models </a:t>
            </a:r>
            <a:r>
              <a:rPr lang="en-US" dirty="0"/>
              <a:t>using the </a:t>
            </a:r>
            <a:r>
              <a:rPr lang="en-US" dirty="0" err="1"/>
              <a:t>tensorflow</a:t>
            </a:r>
            <a:r>
              <a:rPr lang="en-US" dirty="0"/>
              <a:t> service you can deploy to an embedded device like a </a:t>
            </a:r>
            <a:r>
              <a:rPr lang="en-US" dirty="0" smtClean="0"/>
              <a:t> Raspberry </a:t>
            </a:r>
            <a:r>
              <a:rPr lang="en-US" dirty="0"/>
              <a:t>Pi or a smartphone using </a:t>
            </a:r>
            <a:r>
              <a:rPr lang="en-US" dirty="0" err="1"/>
              <a:t>tensorflow</a:t>
            </a:r>
            <a:r>
              <a:rPr lang="en-US" dirty="0"/>
              <a:t> light and even deploy to a </a:t>
            </a:r>
            <a:r>
              <a:rPr lang="en-US" dirty="0" smtClean="0"/>
              <a:t>web </a:t>
            </a:r>
            <a:r>
              <a:rPr lang="en-US" dirty="0"/>
              <a:t>browser using </a:t>
            </a:r>
            <a:r>
              <a:rPr lang="en-US" dirty="0" err="1"/>
              <a:t>tensorflow</a:t>
            </a:r>
            <a:r>
              <a:rPr lang="en-US" dirty="0"/>
              <a:t> </a:t>
            </a:r>
            <a:r>
              <a:rPr lang="en-US" dirty="0" smtClean="0"/>
              <a:t>.</a:t>
            </a:r>
            <a:r>
              <a:rPr lang="en-US" dirty="0" err="1" smtClean="0"/>
              <a:t>js</a:t>
            </a:r>
            <a:endParaRPr lang="en-US" dirty="0"/>
          </a:p>
        </p:txBody>
      </p:sp>
    </p:spTree>
    <p:extLst>
      <p:ext uri="{BB962C8B-B14F-4D97-AF65-F5344CB8AC3E}">
        <p14:creationId xmlns:p14="http://schemas.microsoft.com/office/powerpoint/2010/main" val="153518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2047875" cy="138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6" y="3048000"/>
            <a:ext cx="2552701"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1" y="1219200"/>
            <a:ext cx="2552699" cy="100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1975" y="2362200"/>
            <a:ext cx="1705747" cy="170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8487" y="4125869"/>
            <a:ext cx="2933700" cy="1055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735" y="4125869"/>
            <a:ext cx="685800" cy="66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2994" y="3994735"/>
            <a:ext cx="1242456" cy="79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3693" y="5193957"/>
            <a:ext cx="3057525" cy="114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595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0"/>
            <a:ext cx="7024744" cy="1143000"/>
          </a:xfrm>
        </p:spPr>
        <p:txBody>
          <a:bodyPr>
            <a:normAutofit fontScale="90000"/>
          </a:bodyPr>
          <a:lstStyle/>
          <a:p>
            <a:r>
              <a:rPr lang="en-US" dirty="0"/>
              <a:t>model monitoring </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457200" y="1524000"/>
            <a:ext cx="8229600" cy="5029200"/>
          </a:xfrm>
        </p:spPr>
        <p:txBody>
          <a:bodyPr>
            <a:normAutofit fontScale="62500" lnSpcReduction="20000"/>
          </a:bodyPr>
          <a:lstStyle/>
          <a:p>
            <a:r>
              <a:rPr lang="en-US" dirty="0"/>
              <a:t>once you've deployed a machine learning model you need to keep track of its </a:t>
            </a:r>
            <a:r>
              <a:rPr lang="en-US" dirty="0" smtClean="0"/>
              <a:t>prediction </a:t>
            </a:r>
            <a:r>
              <a:rPr lang="en-US" dirty="0"/>
              <a:t>performance as new data arrives in order to maintain outdated </a:t>
            </a:r>
            <a:r>
              <a:rPr lang="en-US" dirty="0" smtClean="0"/>
              <a:t>models </a:t>
            </a:r>
          </a:p>
          <a:p>
            <a:r>
              <a:rPr lang="en-US" dirty="0" smtClean="0"/>
              <a:t>following </a:t>
            </a:r>
            <a:r>
              <a:rPr lang="en-US" dirty="0"/>
              <a:t>are some examples of model monitoring tools </a:t>
            </a:r>
            <a:endParaRPr lang="en-US" dirty="0" smtClean="0"/>
          </a:p>
          <a:p>
            <a:endParaRPr lang="en-US" dirty="0"/>
          </a:p>
          <a:p>
            <a:r>
              <a:rPr lang="en-US" b="1" dirty="0"/>
              <a:t>model DB </a:t>
            </a:r>
            <a:r>
              <a:rPr lang="en-US" dirty="0"/>
              <a:t>is a machine model metadata base where information about the models </a:t>
            </a:r>
            <a:r>
              <a:rPr lang="en-US" dirty="0" smtClean="0"/>
              <a:t>are </a:t>
            </a:r>
            <a:r>
              <a:rPr lang="en-US" dirty="0"/>
              <a:t>stored and can be queried it natively supports </a:t>
            </a:r>
            <a:endParaRPr lang="en-US" dirty="0" smtClean="0"/>
          </a:p>
          <a:p>
            <a:endParaRPr lang="en-US" dirty="0" smtClean="0"/>
          </a:p>
          <a:p>
            <a:r>
              <a:rPr lang="en-US" b="1" dirty="0" smtClean="0"/>
              <a:t>Apache </a:t>
            </a:r>
            <a:r>
              <a:rPr lang="en-US" b="1" dirty="0"/>
              <a:t>spark ml </a:t>
            </a:r>
            <a:r>
              <a:rPr lang="en-US" b="1" dirty="0" smtClean="0"/>
              <a:t>pipelines </a:t>
            </a:r>
            <a:r>
              <a:rPr lang="en-US" b="1" dirty="0"/>
              <a:t>and </a:t>
            </a:r>
            <a:r>
              <a:rPr lang="en-US" b="1" dirty="0" err="1"/>
              <a:t>scikit</a:t>
            </a:r>
            <a:r>
              <a:rPr lang="en-US" b="1" dirty="0"/>
              <a:t>-learn </a:t>
            </a:r>
            <a:r>
              <a:rPr lang="en-US" dirty="0"/>
              <a:t>a generic multi-purpose tool called </a:t>
            </a:r>
            <a:r>
              <a:rPr lang="en-US" b="1" dirty="0" err="1"/>
              <a:t>prometheus</a:t>
            </a:r>
            <a:r>
              <a:rPr lang="en-US" dirty="0"/>
              <a:t> is also widely used for machine learning model monitoring although it's </a:t>
            </a:r>
            <a:r>
              <a:rPr lang="en-US" dirty="0" smtClean="0"/>
              <a:t>not specifically </a:t>
            </a:r>
            <a:r>
              <a:rPr lang="en-US" dirty="0"/>
              <a:t>made for this purpose model performance is not exclusively measured  through accuracy model bias against protected groups like gender or race is </a:t>
            </a:r>
            <a:r>
              <a:rPr lang="en-US" dirty="0" smtClean="0"/>
              <a:t>also </a:t>
            </a:r>
            <a:r>
              <a:rPr lang="en-US" dirty="0"/>
              <a:t>important </a:t>
            </a:r>
          </a:p>
          <a:p>
            <a:endParaRPr lang="en-US" dirty="0" smtClean="0"/>
          </a:p>
          <a:p>
            <a:r>
              <a:rPr lang="en-US" dirty="0"/>
              <a:t>the </a:t>
            </a:r>
            <a:r>
              <a:rPr lang="en-US" b="1" dirty="0"/>
              <a:t>IBM AI fairness 360 </a:t>
            </a:r>
            <a:r>
              <a:rPr lang="en-US" dirty="0"/>
              <a:t>open source </a:t>
            </a:r>
            <a:r>
              <a:rPr lang="en-US" dirty="0" smtClean="0"/>
              <a:t>toolkit </a:t>
            </a:r>
            <a:r>
              <a:rPr lang="en-US" dirty="0"/>
              <a:t>does exactly this it detects and mitigates against bias in </a:t>
            </a:r>
            <a:r>
              <a:rPr lang="en-US" dirty="0" smtClean="0"/>
              <a:t>machine learning </a:t>
            </a:r>
            <a:r>
              <a:rPr lang="en-US" dirty="0"/>
              <a:t>models machine learning models especially </a:t>
            </a:r>
            <a:r>
              <a:rPr lang="en-US" dirty="0" smtClean="0"/>
              <a:t>neural </a:t>
            </a:r>
            <a:r>
              <a:rPr lang="en-US" dirty="0"/>
              <a:t>network based deep learning models can be subject to adversarial </a:t>
            </a:r>
            <a:r>
              <a:rPr lang="en-US" dirty="0" smtClean="0"/>
              <a:t>attacks </a:t>
            </a:r>
            <a:r>
              <a:rPr lang="en-US" dirty="0"/>
              <a:t>where an attacker tries to fool the model with manipulated data or by </a:t>
            </a:r>
            <a:r>
              <a:rPr lang="en-US" dirty="0" smtClean="0"/>
              <a:t>manipulating </a:t>
            </a:r>
            <a:r>
              <a:rPr lang="en-US" dirty="0"/>
              <a:t>the model itself </a:t>
            </a:r>
            <a:endParaRPr lang="en-US" dirty="0" smtClean="0"/>
          </a:p>
          <a:p>
            <a:r>
              <a:rPr lang="en-US" dirty="0" smtClean="0"/>
              <a:t>the </a:t>
            </a:r>
            <a:r>
              <a:rPr lang="en-US" b="1" dirty="0"/>
              <a:t>IBM adversarial robustness 360 toolbox </a:t>
            </a:r>
            <a:r>
              <a:rPr lang="en-US" dirty="0"/>
              <a:t>can </a:t>
            </a:r>
            <a:r>
              <a:rPr lang="en-US" dirty="0" smtClean="0"/>
              <a:t>be </a:t>
            </a:r>
            <a:r>
              <a:rPr lang="en-US" dirty="0"/>
              <a:t>used to detect vulnerability to adversarial attacks and help make the </a:t>
            </a:r>
            <a:r>
              <a:rPr lang="en-US" dirty="0" smtClean="0"/>
              <a:t>model </a:t>
            </a:r>
            <a:r>
              <a:rPr lang="en-US" dirty="0"/>
              <a:t>more robust machine learning models often consider to be a black box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836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t>that </a:t>
            </a:r>
            <a:r>
              <a:rPr lang="en-US" dirty="0"/>
              <a:t>applies some mysterious magic the </a:t>
            </a:r>
            <a:r>
              <a:rPr lang="en-US" b="1" dirty="0"/>
              <a:t>IBM AIX plane ability 360 </a:t>
            </a:r>
            <a:r>
              <a:rPr lang="en-US" dirty="0"/>
              <a:t>toolkit makes </a:t>
            </a:r>
            <a:r>
              <a:rPr lang="en-US" dirty="0" smtClean="0"/>
              <a:t>the </a:t>
            </a:r>
            <a:r>
              <a:rPr lang="en-US" dirty="0"/>
              <a:t>machine learning process more understandable by finding similar </a:t>
            </a:r>
            <a:r>
              <a:rPr lang="en-US" dirty="0" smtClean="0"/>
              <a:t>examples </a:t>
            </a:r>
            <a:r>
              <a:rPr lang="en-US" dirty="0"/>
              <a:t>within a data set that can be presented to a user for manual </a:t>
            </a:r>
            <a:r>
              <a:rPr lang="en-US" dirty="0" smtClean="0"/>
              <a:t>comparison </a:t>
            </a:r>
          </a:p>
          <a:p>
            <a:r>
              <a:rPr lang="en-US" b="1" dirty="0" smtClean="0"/>
              <a:t>the </a:t>
            </a:r>
            <a:r>
              <a:rPr lang="en-US" b="1" dirty="0"/>
              <a:t>IBM AIX plane ability 360</a:t>
            </a:r>
            <a:r>
              <a:rPr lang="en-US" dirty="0"/>
              <a:t> toolkit can also illustrate training for </a:t>
            </a:r>
            <a:r>
              <a:rPr lang="en-US" dirty="0" smtClean="0"/>
              <a:t>a </a:t>
            </a:r>
            <a:r>
              <a:rPr lang="en-US" dirty="0"/>
              <a:t>simpler machine learning model by explaining how different input </a:t>
            </a:r>
            <a:r>
              <a:rPr lang="en-US" dirty="0" smtClean="0"/>
              <a:t>variables </a:t>
            </a:r>
            <a:r>
              <a:rPr lang="en-US" dirty="0"/>
              <a:t>affect the final decision of the model options </a:t>
            </a:r>
          </a:p>
        </p:txBody>
      </p:sp>
    </p:spTree>
    <p:extLst>
      <p:ext uri="{BB962C8B-B14F-4D97-AF65-F5344CB8AC3E}">
        <p14:creationId xmlns:p14="http://schemas.microsoft.com/office/powerpoint/2010/main" val="199053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1973580" cy="147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598" y="849527"/>
            <a:ext cx="28479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3" y="2688624"/>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956" y="2705100"/>
            <a:ext cx="28479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429000"/>
            <a:ext cx="17526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81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code asset management tools </a:t>
            </a:r>
          </a:p>
        </p:txBody>
      </p:sp>
      <p:sp>
        <p:nvSpPr>
          <p:cNvPr id="3" name="Content Placeholder 2"/>
          <p:cNvSpPr>
            <a:spLocks noGrp="1"/>
          </p:cNvSpPr>
          <p:nvPr>
            <p:ph idx="1"/>
          </p:nvPr>
        </p:nvSpPr>
        <p:spPr>
          <a:xfrm>
            <a:off x="1043492" y="2323652"/>
            <a:ext cx="7643308" cy="4229548"/>
          </a:xfrm>
        </p:spPr>
        <p:txBody>
          <a:bodyPr>
            <a:normAutofit fontScale="62500" lnSpcReduction="20000"/>
          </a:bodyPr>
          <a:lstStyle/>
          <a:p>
            <a:r>
              <a:rPr lang="en-US" dirty="0"/>
              <a:t> </a:t>
            </a:r>
            <a:r>
              <a:rPr lang="en-US" dirty="0" smtClean="0"/>
              <a:t>have </a:t>
            </a:r>
            <a:r>
              <a:rPr lang="en-US" dirty="0"/>
              <a:t>been greatly simplified for code asset management also referred to as </a:t>
            </a:r>
            <a:r>
              <a:rPr lang="en-US" b="1" dirty="0" smtClean="0"/>
              <a:t>version </a:t>
            </a:r>
            <a:r>
              <a:rPr lang="en-US" b="1" dirty="0"/>
              <a:t>management or version control </a:t>
            </a:r>
            <a:endParaRPr lang="en-US" b="1" dirty="0" smtClean="0"/>
          </a:p>
          <a:p>
            <a:endParaRPr lang="en-US" b="1" dirty="0"/>
          </a:p>
          <a:p>
            <a:r>
              <a:rPr lang="en-US" b="1" dirty="0" err="1" smtClean="0"/>
              <a:t>git</a:t>
            </a:r>
            <a:r>
              <a:rPr lang="en-US" dirty="0" smtClean="0"/>
              <a:t> </a:t>
            </a:r>
            <a:r>
              <a:rPr lang="en-US" dirty="0"/>
              <a:t>is now the standard multiple </a:t>
            </a:r>
            <a:r>
              <a:rPr lang="en-US" dirty="0" smtClean="0"/>
              <a:t>services </a:t>
            </a:r>
            <a:r>
              <a:rPr lang="en-US" dirty="0"/>
              <a:t>have emerged to support kit with the most prominent being </a:t>
            </a:r>
            <a:r>
              <a:rPr lang="en-US" dirty="0" err="1"/>
              <a:t>github</a:t>
            </a:r>
            <a:r>
              <a:rPr lang="en-US" dirty="0"/>
              <a:t> </a:t>
            </a:r>
            <a:r>
              <a:rPr lang="en-US" dirty="0" smtClean="0"/>
              <a:t> which </a:t>
            </a:r>
            <a:r>
              <a:rPr lang="en-US" dirty="0"/>
              <a:t>provides hosting for software development version management the </a:t>
            </a:r>
            <a:r>
              <a:rPr lang="en-US" dirty="0" smtClean="0"/>
              <a:t>runner-up </a:t>
            </a:r>
            <a:r>
              <a:rPr lang="en-US" dirty="0"/>
              <a:t>is definitely get lab which has the advantage of being a fully open </a:t>
            </a:r>
            <a:r>
              <a:rPr lang="en-US" dirty="0" smtClean="0"/>
              <a:t>source </a:t>
            </a:r>
            <a:r>
              <a:rPr lang="en-US" dirty="0"/>
              <a:t>platform that you can host and manage yourself </a:t>
            </a:r>
            <a:endParaRPr lang="en-US" dirty="0" smtClean="0"/>
          </a:p>
          <a:p>
            <a:pPr marL="68580" indent="0">
              <a:buNone/>
            </a:pPr>
            <a:endParaRPr lang="en-US" dirty="0"/>
          </a:p>
          <a:p>
            <a:r>
              <a:rPr lang="en-US" b="1" dirty="0" err="1"/>
              <a:t>bitbucket</a:t>
            </a:r>
            <a:r>
              <a:rPr lang="en-US" dirty="0"/>
              <a:t> data asset management also known as data </a:t>
            </a:r>
            <a:r>
              <a:rPr lang="en-US" dirty="0" smtClean="0"/>
              <a:t>governance </a:t>
            </a:r>
            <a:r>
              <a:rPr lang="en-US" dirty="0"/>
              <a:t>or data lineage is another crucial part of enterprise grade data </a:t>
            </a:r>
            <a:r>
              <a:rPr lang="en-US" dirty="0" smtClean="0"/>
              <a:t>science </a:t>
            </a:r>
            <a:r>
              <a:rPr lang="en-US" dirty="0"/>
              <a:t>data has to be versioned and annotated with metadata </a:t>
            </a:r>
            <a:endParaRPr lang="en-US" dirty="0" smtClean="0"/>
          </a:p>
          <a:p>
            <a:endParaRPr lang="en-US" dirty="0" smtClean="0"/>
          </a:p>
          <a:p>
            <a:r>
              <a:rPr lang="en-US" b="1" dirty="0" smtClean="0"/>
              <a:t>Apache </a:t>
            </a:r>
            <a:r>
              <a:rPr lang="en-US" b="1" dirty="0"/>
              <a:t>Atlas </a:t>
            </a:r>
            <a:r>
              <a:rPr lang="en-US" dirty="0"/>
              <a:t>is </a:t>
            </a:r>
            <a:r>
              <a:rPr lang="en-US" dirty="0" smtClean="0"/>
              <a:t>a </a:t>
            </a:r>
            <a:r>
              <a:rPr lang="en-US" dirty="0"/>
              <a:t>tool that supports this task another interesting project Oh dpi </a:t>
            </a:r>
            <a:r>
              <a:rPr lang="en-US" dirty="0" err="1"/>
              <a:t>Egeria</a:t>
            </a:r>
            <a:r>
              <a:rPr lang="en-US" dirty="0"/>
              <a:t> is </a:t>
            </a:r>
            <a:r>
              <a:rPr lang="en-US" dirty="0" smtClean="0"/>
              <a:t> managed </a:t>
            </a:r>
            <a:r>
              <a:rPr lang="en-US" dirty="0"/>
              <a:t>through the Linux Foundation and is an open ecosystem it offers a set of </a:t>
            </a:r>
            <a:r>
              <a:rPr lang="en-US" dirty="0" smtClean="0"/>
              <a:t>open </a:t>
            </a:r>
            <a:r>
              <a:rPr lang="en-US" dirty="0" err="1"/>
              <a:t>api's</a:t>
            </a:r>
            <a:r>
              <a:rPr lang="en-US" dirty="0"/>
              <a:t> types and interchange protocols that metadata repositories use </a:t>
            </a:r>
            <a:r>
              <a:rPr lang="en-US" dirty="0" smtClean="0"/>
              <a:t>to </a:t>
            </a:r>
            <a:r>
              <a:rPr lang="en-US" dirty="0"/>
              <a:t>share and exchange data finally </a:t>
            </a:r>
            <a:endParaRPr lang="en-US" dirty="0" smtClean="0"/>
          </a:p>
          <a:p>
            <a:r>
              <a:rPr lang="en-US" b="1" dirty="0" err="1" smtClean="0"/>
              <a:t>Kyllo</a:t>
            </a:r>
            <a:r>
              <a:rPr lang="en-US" dirty="0" smtClean="0"/>
              <a:t> </a:t>
            </a:r>
            <a:r>
              <a:rPr lang="en-US" dirty="0"/>
              <a:t>is an open source data Lake management </a:t>
            </a:r>
            <a:r>
              <a:rPr lang="en-US" dirty="0" smtClean="0"/>
              <a:t>software </a:t>
            </a:r>
            <a:r>
              <a:rPr lang="en-US" dirty="0"/>
              <a:t>platform that provides extensive support for a wide range of </a:t>
            </a:r>
            <a:r>
              <a:rPr lang="en-US" dirty="0" smtClean="0"/>
              <a:t>data </a:t>
            </a:r>
            <a:r>
              <a:rPr lang="en-US" dirty="0"/>
              <a:t>asset management tasks</a:t>
            </a:r>
          </a:p>
          <a:p>
            <a:endParaRPr lang="en-US" dirty="0"/>
          </a:p>
          <a:p>
            <a:endParaRPr lang="en-US" dirty="0"/>
          </a:p>
        </p:txBody>
      </p:sp>
    </p:spTree>
    <p:extLst>
      <p:ext uri="{BB962C8B-B14F-4D97-AF65-F5344CB8AC3E}">
        <p14:creationId xmlns:p14="http://schemas.microsoft.com/office/powerpoint/2010/main" val="1969547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265176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6482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38575"/>
            <a:ext cx="56388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58230"/>
            <a:ext cx="39624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34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Roles in Data </a:t>
            </a:r>
            <a:r>
              <a:rPr lang="en-US" b="1" dirty="0" smtClean="0"/>
              <a:t>Science</a:t>
            </a: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smtClean="0"/>
              <a:t>Business </a:t>
            </a:r>
            <a:r>
              <a:rPr lang="en-US" dirty="0"/>
              <a:t>Analyst</a:t>
            </a:r>
          </a:p>
          <a:p>
            <a:pPr lvl="0"/>
            <a:r>
              <a:rPr lang="en-US" dirty="0"/>
              <a:t>Database Engineer</a:t>
            </a:r>
          </a:p>
          <a:p>
            <a:pPr lvl="0"/>
            <a:r>
              <a:rPr lang="en-US" dirty="0"/>
              <a:t>Data Analyst</a:t>
            </a:r>
          </a:p>
          <a:p>
            <a:pPr lvl="0"/>
            <a:r>
              <a:rPr lang="en-US" dirty="0"/>
              <a:t>Data Engineer</a:t>
            </a:r>
          </a:p>
          <a:p>
            <a:pPr lvl="0"/>
            <a:r>
              <a:rPr lang="en-US" dirty="0"/>
              <a:t>Data Scientist</a:t>
            </a:r>
          </a:p>
          <a:p>
            <a:pPr lvl="0"/>
            <a:r>
              <a:rPr lang="en-US" dirty="0"/>
              <a:t>Research Scientist</a:t>
            </a:r>
          </a:p>
          <a:p>
            <a:pPr lvl="0"/>
            <a:r>
              <a:rPr lang="en-US" dirty="0"/>
              <a:t>Software Engineer</a:t>
            </a:r>
          </a:p>
          <a:p>
            <a:pPr lvl="0"/>
            <a:r>
              <a:rPr lang="en-US" dirty="0"/>
              <a:t>Statistician</a:t>
            </a:r>
          </a:p>
          <a:p>
            <a:pPr lvl="0"/>
            <a:r>
              <a:rPr lang="en-US" dirty="0"/>
              <a:t>Product Manager</a:t>
            </a:r>
          </a:p>
          <a:p>
            <a:pPr lvl="0"/>
            <a:r>
              <a:rPr lang="en-US" dirty="0"/>
              <a:t>Project Manager</a:t>
            </a:r>
          </a:p>
          <a:p>
            <a:endParaRPr lang="en-US" dirty="0"/>
          </a:p>
        </p:txBody>
      </p:sp>
    </p:spTree>
    <p:extLst>
      <p:ext uri="{BB962C8B-B14F-4D97-AF65-F5344CB8AC3E}">
        <p14:creationId xmlns:p14="http://schemas.microsoft.com/office/powerpoint/2010/main" val="1642947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86" y="5486400"/>
            <a:ext cx="1251284"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5486400"/>
            <a:ext cx="1708197" cy="94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57200"/>
            <a:ext cx="7024744" cy="1143000"/>
          </a:xfrm>
        </p:spPr>
        <p:txBody>
          <a:bodyPr/>
          <a:lstStyle/>
          <a:p>
            <a:r>
              <a:rPr lang="en-US" dirty="0" smtClean="0"/>
              <a:t>Development environment</a:t>
            </a:r>
            <a:endParaRPr lang="en-US" dirty="0"/>
          </a:p>
        </p:txBody>
      </p:sp>
      <p:sp>
        <p:nvSpPr>
          <p:cNvPr id="3" name="Content Placeholder 2"/>
          <p:cNvSpPr>
            <a:spLocks noGrp="1"/>
          </p:cNvSpPr>
          <p:nvPr>
            <p:ph idx="1"/>
          </p:nvPr>
        </p:nvSpPr>
        <p:spPr>
          <a:xfrm>
            <a:off x="1043492" y="1600200"/>
            <a:ext cx="7262308" cy="4800600"/>
          </a:xfrm>
        </p:spPr>
        <p:txBody>
          <a:bodyPr>
            <a:normAutofit fontScale="70000" lnSpcReduction="20000"/>
          </a:bodyPr>
          <a:lstStyle/>
          <a:p>
            <a:r>
              <a:rPr lang="en-US" b="1" dirty="0" err="1"/>
              <a:t>Jupyter</a:t>
            </a:r>
            <a:r>
              <a:rPr lang="en-US" b="1" dirty="0"/>
              <a:t> </a:t>
            </a:r>
            <a:r>
              <a:rPr lang="en-US" dirty="0" err="1"/>
              <a:t>Jupyter</a:t>
            </a:r>
            <a:r>
              <a:rPr lang="en-US" dirty="0"/>
              <a:t> first emerged as a tool for interactive Python programming it now supports more than a hundred different programming </a:t>
            </a:r>
            <a:r>
              <a:rPr lang="en-US" dirty="0" smtClean="0"/>
              <a:t>languages through </a:t>
            </a:r>
            <a:r>
              <a:rPr lang="en-US" dirty="0"/>
              <a:t>“kernels.”</a:t>
            </a:r>
          </a:p>
          <a:p>
            <a:r>
              <a:rPr lang="en-US" dirty="0"/>
              <a:t>Kernels shouldn’t be confused with </a:t>
            </a:r>
            <a:r>
              <a:rPr lang="en-US" dirty="0" smtClean="0"/>
              <a:t>operating system </a:t>
            </a:r>
            <a:r>
              <a:rPr lang="en-US" dirty="0"/>
              <a:t>kernels. </a:t>
            </a:r>
            <a:r>
              <a:rPr lang="en-US" dirty="0" err="1"/>
              <a:t>Jupyter</a:t>
            </a:r>
            <a:r>
              <a:rPr lang="en-US" dirty="0"/>
              <a:t> kernels are encapsulating the </a:t>
            </a:r>
            <a:r>
              <a:rPr lang="en-US" dirty="0" smtClean="0"/>
              <a:t>different interactive </a:t>
            </a:r>
            <a:r>
              <a:rPr lang="en-US" dirty="0"/>
              <a:t>interpreters for the different programming languages. A key property of </a:t>
            </a:r>
            <a:r>
              <a:rPr lang="en-US" dirty="0" err="1"/>
              <a:t>Jupyter</a:t>
            </a:r>
            <a:r>
              <a:rPr lang="en-US" dirty="0"/>
              <a:t> Notebooks is </a:t>
            </a:r>
            <a:r>
              <a:rPr lang="en-US" dirty="0" smtClean="0"/>
              <a:t>the ability </a:t>
            </a:r>
            <a:r>
              <a:rPr lang="en-US" dirty="0"/>
              <a:t>to unify documentation, code, output from the code, shell commands, and </a:t>
            </a:r>
            <a:r>
              <a:rPr lang="en-US" dirty="0" smtClean="0"/>
              <a:t>visualizations into </a:t>
            </a:r>
            <a:r>
              <a:rPr lang="en-US" dirty="0"/>
              <a:t>a single document. </a:t>
            </a:r>
          </a:p>
          <a:p>
            <a:r>
              <a:rPr lang="en-US" b="1" dirty="0" err="1"/>
              <a:t>JupyterLab</a:t>
            </a:r>
            <a:r>
              <a:rPr lang="en-US" dirty="0"/>
              <a:t> is the next generation of </a:t>
            </a:r>
            <a:r>
              <a:rPr lang="en-US" dirty="0" err="1" smtClean="0"/>
              <a:t>Jupyter</a:t>
            </a:r>
            <a:r>
              <a:rPr lang="en-US" dirty="0" smtClean="0"/>
              <a:t> Notebooks </a:t>
            </a:r>
            <a:r>
              <a:rPr lang="en-US" dirty="0"/>
              <a:t>and in the long term, will actually replace </a:t>
            </a:r>
            <a:r>
              <a:rPr lang="en-US" dirty="0" err="1"/>
              <a:t>Jupyter</a:t>
            </a:r>
            <a:r>
              <a:rPr lang="en-US" dirty="0"/>
              <a:t> Notebooks. The architectural changes being </a:t>
            </a:r>
            <a:r>
              <a:rPr lang="en-US" dirty="0" smtClean="0"/>
              <a:t>introduced in </a:t>
            </a:r>
            <a:r>
              <a:rPr lang="en-US" dirty="0" err="1"/>
              <a:t>JupyterLab</a:t>
            </a:r>
            <a:r>
              <a:rPr lang="en-US" dirty="0"/>
              <a:t> makes </a:t>
            </a:r>
            <a:r>
              <a:rPr lang="en-US" dirty="0" err="1"/>
              <a:t>Jupyter</a:t>
            </a:r>
            <a:r>
              <a:rPr lang="en-US" dirty="0"/>
              <a:t> more modern and modular. From a user’s perspective, the main </a:t>
            </a:r>
            <a:r>
              <a:rPr lang="en-US" dirty="0" smtClean="0"/>
              <a:t>difference introduced </a:t>
            </a:r>
            <a:r>
              <a:rPr lang="en-US" dirty="0"/>
              <a:t>by </a:t>
            </a:r>
            <a:r>
              <a:rPr lang="en-US" dirty="0" err="1"/>
              <a:t>JupyterLab</a:t>
            </a:r>
            <a:r>
              <a:rPr lang="en-US" dirty="0"/>
              <a:t> is the ability to open different types of files, including </a:t>
            </a:r>
            <a:r>
              <a:rPr lang="en-US" dirty="0" err="1" smtClean="0"/>
              <a:t>Jupyter</a:t>
            </a:r>
            <a:r>
              <a:rPr lang="en-US" dirty="0" smtClean="0"/>
              <a:t> Notebooks</a:t>
            </a:r>
            <a:r>
              <a:rPr lang="en-US" dirty="0"/>
              <a:t>, data, and terminals. You can then arrange these files on the canvas. </a:t>
            </a:r>
            <a:endParaRPr lang="en-US" dirty="0" smtClean="0"/>
          </a:p>
          <a:p>
            <a:r>
              <a:rPr lang="en-US" dirty="0" smtClean="0"/>
              <a:t>Although </a:t>
            </a:r>
            <a:r>
              <a:rPr lang="en-US" dirty="0"/>
              <a:t>Apache </a:t>
            </a:r>
            <a:r>
              <a:rPr lang="en-US" b="1" dirty="0"/>
              <a:t>Zeppelin</a:t>
            </a:r>
            <a:r>
              <a:rPr lang="en-US" dirty="0"/>
              <a:t> has been fully </a:t>
            </a:r>
            <a:r>
              <a:rPr lang="en-US" dirty="0" err="1"/>
              <a:t>reimplemented</a:t>
            </a:r>
            <a:r>
              <a:rPr lang="en-US" dirty="0" smtClean="0"/>
              <a:t>, it’s </a:t>
            </a:r>
            <a:r>
              <a:rPr lang="en-US" dirty="0"/>
              <a:t>inspired by </a:t>
            </a:r>
            <a:r>
              <a:rPr lang="en-US" dirty="0" err="1"/>
              <a:t>Jupyter</a:t>
            </a:r>
            <a:r>
              <a:rPr lang="en-US" dirty="0"/>
              <a:t> Notebooks and provides a similar experience. One key differentiator is the integrated </a:t>
            </a:r>
            <a:r>
              <a:rPr lang="en-US" dirty="0" smtClean="0"/>
              <a:t>plotting capability</a:t>
            </a:r>
            <a:r>
              <a:rPr lang="en-US" dirty="0"/>
              <a:t>.</a:t>
            </a:r>
          </a:p>
          <a:p>
            <a:endParaRPr lang="en-US" dirty="0"/>
          </a:p>
        </p:txBody>
      </p:sp>
      <p:sp>
        <p:nvSpPr>
          <p:cNvPr id="5" name="AutoShape 2" descr="Project Jupyter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7924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a:t>
            </a:r>
            <a:r>
              <a:rPr lang="en-US" dirty="0" err="1"/>
              <a:t>Jupyter</a:t>
            </a:r>
            <a:r>
              <a:rPr lang="en-US" dirty="0"/>
              <a:t> Notebooks, you are required </a:t>
            </a:r>
            <a:r>
              <a:rPr lang="en-US" dirty="0" err="1"/>
              <a:t>touse</a:t>
            </a:r>
            <a:r>
              <a:rPr lang="en-US" dirty="0"/>
              <a:t> external libraries in Apache Zeppelin and plotting doesn’t require </a:t>
            </a:r>
            <a:r>
              <a:rPr lang="en-US" dirty="0" smtClean="0"/>
              <a:t>coding</a:t>
            </a:r>
          </a:p>
          <a:p>
            <a:r>
              <a:rPr lang="en-US" dirty="0"/>
              <a:t>You can also extend these capabilities </a:t>
            </a:r>
            <a:r>
              <a:rPr lang="en-US" dirty="0" err="1"/>
              <a:t>byusing</a:t>
            </a:r>
            <a:r>
              <a:rPr lang="en-US" dirty="0"/>
              <a:t> additional libraries</a:t>
            </a:r>
            <a:r>
              <a:rPr lang="en-US" dirty="0" smtClean="0"/>
              <a:t>.</a:t>
            </a:r>
          </a:p>
          <a:p>
            <a:endParaRPr lang="en-US" dirty="0"/>
          </a:p>
        </p:txBody>
      </p:sp>
    </p:spTree>
    <p:extLst>
      <p:ext uri="{BB962C8B-B14F-4D97-AF65-F5344CB8AC3E}">
        <p14:creationId xmlns:p14="http://schemas.microsoft.com/office/powerpoint/2010/main" val="2058512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b="1" dirty="0" err="1"/>
              <a:t>RStudio</a:t>
            </a:r>
            <a:r>
              <a:rPr lang="en-US" dirty="0"/>
              <a:t> is one of the oldest development </a:t>
            </a:r>
            <a:r>
              <a:rPr lang="en-US" dirty="0" smtClean="0"/>
              <a:t>environments for statistics </a:t>
            </a:r>
            <a:r>
              <a:rPr lang="en-US" dirty="0"/>
              <a:t>and data science, having been introduced in 2011. </a:t>
            </a:r>
            <a:endParaRPr lang="en-US" dirty="0" smtClean="0"/>
          </a:p>
          <a:p>
            <a:r>
              <a:rPr lang="en-US" dirty="0" smtClean="0"/>
              <a:t>It </a:t>
            </a:r>
            <a:r>
              <a:rPr lang="en-US" dirty="0"/>
              <a:t>exclusively runs R and all associated </a:t>
            </a:r>
            <a:r>
              <a:rPr lang="en-US" dirty="0" smtClean="0"/>
              <a:t>R libraries</a:t>
            </a:r>
            <a:r>
              <a:rPr lang="en-US" dirty="0"/>
              <a:t>. However, Python development is possible </a:t>
            </a:r>
            <a:r>
              <a:rPr lang="en-US" dirty="0" smtClean="0"/>
              <a:t>and R </a:t>
            </a:r>
            <a:r>
              <a:rPr lang="en-US" dirty="0"/>
              <a:t>is therefore tightly integrated into this tool to provide an optimal user experience. </a:t>
            </a:r>
            <a:endParaRPr lang="en-US" dirty="0" smtClean="0"/>
          </a:p>
          <a:p>
            <a:r>
              <a:rPr lang="en-US" dirty="0" err="1" smtClean="0"/>
              <a:t>RStudio</a:t>
            </a:r>
            <a:r>
              <a:rPr lang="en-US" dirty="0" smtClean="0"/>
              <a:t> </a:t>
            </a:r>
            <a:r>
              <a:rPr lang="en-US" dirty="0"/>
              <a:t>unifies programming, execution, debugging</a:t>
            </a:r>
            <a:r>
              <a:rPr lang="en-US" dirty="0" smtClean="0"/>
              <a:t>, remote </a:t>
            </a:r>
            <a:r>
              <a:rPr lang="en-US" dirty="0"/>
              <a:t>data access, data exploration, and visualization into a single tool.</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143000"/>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828675"/>
            <a:ext cx="360997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88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Spyder</a:t>
            </a:r>
            <a:endParaRPr lang="en-US" dirty="0"/>
          </a:p>
        </p:txBody>
      </p:sp>
      <p:sp>
        <p:nvSpPr>
          <p:cNvPr id="3" name="Content Placeholder 2"/>
          <p:cNvSpPr>
            <a:spLocks noGrp="1"/>
          </p:cNvSpPr>
          <p:nvPr>
            <p:ph idx="1"/>
          </p:nvPr>
        </p:nvSpPr>
        <p:spPr/>
        <p:txBody>
          <a:bodyPr/>
          <a:lstStyle/>
          <a:p>
            <a:r>
              <a:rPr lang="en-US" dirty="0" err="1"/>
              <a:t>Spyder</a:t>
            </a:r>
            <a:r>
              <a:rPr lang="en-US" dirty="0"/>
              <a:t> tries to mimic the </a:t>
            </a:r>
            <a:r>
              <a:rPr lang="en-US" dirty="0" err="1"/>
              <a:t>behaviour</a:t>
            </a:r>
            <a:r>
              <a:rPr lang="en-US" dirty="0"/>
              <a:t> of </a:t>
            </a:r>
            <a:r>
              <a:rPr lang="en-US" dirty="0" err="1" smtClean="0"/>
              <a:t>Rstudio</a:t>
            </a:r>
            <a:r>
              <a:rPr lang="en-US" dirty="0" smtClean="0"/>
              <a:t> to </a:t>
            </a:r>
            <a:r>
              <a:rPr lang="en-US" dirty="0"/>
              <a:t>bring its functionality to the Python world. </a:t>
            </a:r>
            <a:endParaRPr lang="en-US" dirty="0" smtClean="0"/>
          </a:p>
          <a:p>
            <a:r>
              <a:rPr lang="en-US" dirty="0" smtClean="0"/>
              <a:t>Although </a:t>
            </a:r>
            <a:r>
              <a:rPr lang="en-US" dirty="0" err="1"/>
              <a:t>Spyder</a:t>
            </a:r>
            <a:r>
              <a:rPr lang="en-US" dirty="0"/>
              <a:t> does not have the same </a:t>
            </a:r>
            <a:r>
              <a:rPr lang="en-US" dirty="0" smtClean="0"/>
              <a:t>level of </a:t>
            </a:r>
            <a:r>
              <a:rPr lang="en-US" dirty="0"/>
              <a:t>functionality as </a:t>
            </a:r>
            <a:r>
              <a:rPr lang="en-US" dirty="0" err="1"/>
              <a:t>RStudio</a:t>
            </a:r>
            <a:r>
              <a:rPr lang="en-US" dirty="0"/>
              <a:t>, data scientists do consider it an alternative. But in the Python world, </a:t>
            </a:r>
            <a:r>
              <a:rPr lang="en-US" dirty="0" err="1"/>
              <a:t>Jupyter</a:t>
            </a:r>
            <a:r>
              <a:rPr lang="en-US" dirty="0"/>
              <a:t> is used </a:t>
            </a:r>
            <a:r>
              <a:rPr lang="en-US" dirty="0" smtClean="0"/>
              <a:t>more frequently</a:t>
            </a:r>
            <a:r>
              <a:rPr lang="en-US" dirty="0"/>
              <a: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685800"/>
            <a:ext cx="16859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024744" cy="1143000"/>
          </a:xfrm>
        </p:spPr>
        <p:txBody>
          <a:bodyPr>
            <a:normAutofit fontScale="90000"/>
          </a:bodyPr>
          <a:lstStyle/>
          <a:p>
            <a:r>
              <a:rPr lang="en-US" dirty="0"/>
              <a:t>open source data integration</a:t>
            </a:r>
          </a:p>
        </p:txBody>
      </p:sp>
      <p:sp>
        <p:nvSpPr>
          <p:cNvPr id="3" name="Content Placeholder 2"/>
          <p:cNvSpPr>
            <a:spLocks noGrp="1"/>
          </p:cNvSpPr>
          <p:nvPr>
            <p:ph idx="1"/>
          </p:nvPr>
        </p:nvSpPr>
        <p:spPr/>
        <p:txBody>
          <a:bodyPr>
            <a:normAutofit fontScale="70000" lnSpcReduction="20000"/>
          </a:bodyPr>
          <a:lstStyle/>
          <a:p>
            <a:r>
              <a:rPr lang="en-US" dirty="0"/>
              <a:t>The well known cluster-computing </a:t>
            </a:r>
            <a:r>
              <a:rPr lang="en-US" dirty="0" smtClean="0"/>
              <a:t>framework </a:t>
            </a:r>
            <a:r>
              <a:rPr lang="en-US" b="1" dirty="0" smtClean="0"/>
              <a:t>Apache </a:t>
            </a:r>
            <a:r>
              <a:rPr lang="en-US" b="1" dirty="0"/>
              <a:t>Spark  </a:t>
            </a:r>
            <a:r>
              <a:rPr lang="en-US" dirty="0"/>
              <a:t>is among the most active </a:t>
            </a:r>
            <a:endParaRPr lang="en-US" dirty="0" smtClean="0"/>
          </a:p>
          <a:p>
            <a:r>
              <a:rPr lang="en-US" dirty="0" smtClean="0"/>
              <a:t>Apache </a:t>
            </a:r>
            <a:r>
              <a:rPr lang="en-US" dirty="0"/>
              <a:t>projects and is used across all industries</a:t>
            </a:r>
            <a:r>
              <a:rPr lang="en-US" dirty="0" smtClean="0"/>
              <a:t>, including </a:t>
            </a:r>
            <a:r>
              <a:rPr lang="en-US" dirty="0"/>
              <a:t>in many Fortune 500 companies. The key property of Apache Spark </a:t>
            </a:r>
            <a:r>
              <a:rPr lang="en-US" b="1" dirty="0"/>
              <a:t>is </a:t>
            </a:r>
            <a:r>
              <a:rPr lang="en-US" b="1" dirty="0" smtClean="0"/>
              <a:t>linear scalability</a:t>
            </a:r>
            <a:r>
              <a:rPr lang="en-US" dirty="0"/>
              <a:t>. This means, if you double the number of </a:t>
            </a:r>
            <a:r>
              <a:rPr lang="en-US" dirty="0" smtClean="0"/>
              <a:t>servers in </a:t>
            </a:r>
            <a:r>
              <a:rPr lang="en-US" dirty="0"/>
              <a:t>a cluster, you’ll also roughly double its performance. After Apache Spark began to gain market share</a:t>
            </a:r>
            <a:r>
              <a:rPr lang="en-US" dirty="0" smtClean="0"/>
              <a:t>,</a:t>
            </a:r>
          </a:p>
          <a:p>
            <a:r>
              <a:rPr lang="en-US" b="1" dirty="0" smtClean="0"/>
              <a:t>Apache </a:t>
            </a:r>
            <a:r>
              <a:rPr lang="en-US" b="1" dirty="0" err="1"/>
              <a:t>Flink</a:t>
            </a:r>
            <a:r>
              <a:rPr lang="en-US" b="1" dirty="0"/>
              <a:t> </a:t>
            </a:r>
            <a:r>
              <a:rPr lang="en-US" dirty="0"/>
              <a:t>was created. The key difference between Apache Spark </a:t>
            </a:r>
            <a:r>
              <a:rPr lang="en-US" dirty="0" smtClean="0"/>
              <a:t>and Apache </a:t>
            </a:r>
            <a:r>
              <a:rPr lang="en-US" dirty="0" err="1"/>
              <a:t>Flink</a:t>
            </a:r>
            <a:r>
              <a:rPr lang="en-US" dirty="0"/>
              <a:t> is that Apache Spark is a batch data processing engine, capable of </a:t>
            </a:r>
            <a:r>
              <a:rPr lang="en-US" dirty="0" smtClean="0"/>
              <a:t>processing huge </a:t>
            </a:r>
            <a:r>
              <a:rPr lang="en-US" dirty="0"/>
              <a:t>amounts of data file by file. </a:t>
            </a:r>
            <a:endParaRPr lang="en-US" dirty="0" smtClean="0"/>
          </a:p>
          <a:p>
            <a:r>
              <a:rPr lang="en-US" dirty="0" smtClean="0"/>
              <a:t>Apache </a:t>
            </a:r>
            <a:r>
              <a:rPr lang="en-US" dirty="0" err="1"/>
              <a:t>Flink</a:t>
            </a:r>
            <a:r>
              <a:rPr lang="en-US" dirty="0"/>
              <a:t>, on the other hand is a </a:t>
            </a:r>
            <a:r>
              <a:rPr lang="en-US" b="1" dirty="0" smtClean="0"/>
              <a:t>stream processing </a:t>
            </a:r>
            <a:r>
              <a:rPr lang="en-US" dirty="0"/>
              <a:t>image, with its main focus on processing real-time data streams.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5622812"/>
            <a:ext cx="1676400" cy="8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415244"/>
            <a:ext cx="2209800" cy="1080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371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Although engine supports both data processing paradigms, Apache Spark is usually </a:t>
            </a:r>
            <a:r>
              <a:rPr lang="en-US" dirty="0" smtClean="0"/>
              <a:t>the </a:t>
            </a:r>
            <a:r>
              <a:rPr lang="en-US" dirty="0"/>
              <a:t>choice in most use cases</a:t>
            </a:r>
            <a:r>
              <a:rPr lang="en-US" dirty="0" smtClean="0"/>
              <a:t>.’</a:t>
            </a:r>
          </a:p>
          <a:p>
            <a:r>
              <a:rPr lang="en-US" dirty="0"/>
              <a:t> “Ray,” which has a clear focus on large-scale </a:t>
            </a:r>
            <a:r>
              <a:rPr lang="en-US" dirty="0" smtClean="0"/>
              <a:t>deep learning model </a:t>
            </a:r>
            <a:r>
              <a:rPr lang="en-US" dirty="0"/>
              <a:t>training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876800"/>
            <a:ext cx="34004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975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7024744" cy="1143000"/>
          </a:xfrm>
        </p:spPr>
        <p:txBody>
          <a:bodyPr>
            <a:normAutofit fontScale="90000"/>
          </a:bodyPr>
          <a:lstStyle/>
          <a:p>
            <a:r>
              <a:rPr lang="en-US" dirty="0" smtClean="0"/>
              <a:t>Fully Integrated And Visual tools</a:t>
            </a:r>
            <a:endParaRPr lang="en-US" dirty="0"/>
          </a:p>
        </p:txBody>
      </p:sp>
      <p:sp>
        <p:nvSpPr>
          <p:cNvPr id="3" name="Content Placeholder 2"/>
          <p:cNvSpPr>
            <a:spLocks noGrp="1"/>
          </p:cNvSpPr>
          <p:nvPr>
            <p:ph idx="1"/>
          </p:nvPr>
        </p:nvSpPr>
        <p:spPr/>
        <p:txBody>
          <a:bodyPr>
            <a:normAutofit/>
          </a:bodyPr>
          <a:lstStyle/>
          <a:p>
            <a:r>
              <a:rPr lang="en-US" dirty="0"/>
              <a:t>With these tools, no programming </a:t>
            </a:r>
            <a:r>
              <a:rPr lang="en-US" dirty="0" smtClean="0"/>
              <a:t>knowledge is </a:t>
            </a:r>
            <a:r>
              <a:rPr lang="en-US" dirty="0"/>
              <a:t>necessary</a:t>
            </a:r>
            <a:r>
              <a:rPr lang="en-US" dirty="0" smtClean="0"/>
              <a:t>.</a:t>
            </a:r>
          </a:p>
          <a:p>
            <a:r>
              <a:rPr lang="en-US" dirty="0"/>
              <a:t>Most important tasks are supported by </a:t>
            </a:r>
            <a:r>
              <a:rPr lang="en-US" dirty="0" smtClean="0"/>
              <a:t>these tools</a:t>
            </a:r>
            <a:r>
              <a:rPr lang="en-US" dirty="0"/>
              <a:t>; these tasks </a:t>
            </a:r>
            <a:r>
              <a:rPr lang="en-US" dirty="0" smtClean="0"/>
              <a:t>include</a:t>
            </a:r>
          </a:p>
          <a:p>
            <a:pPr lvl="1"/>
            <a:r>
              <a:rPr lang="en-US" dirty="0" smtClean="0"/>
              <a:t> </a:t>
            </a:r>
            <a:r>
              <a:rPr lang="en-US" dirty="0"/>
              <a:t>data integration, </a:t>
            </a:r>
            <a:endParaRPr lang="en-US" dirty="0" smtClean="0"/>
          </a:p>
          <a:p>
            <a:pPr lvl="1"/>
            <a:r>
              <a:rPr lang="en-US" dirty="0" smtClean="0"/>
              <a:t>transformation</a:t>
            </a:r>
            <a:r>
              <a:rPr lang="en-US" dirty="0"/>
              <a:t>, </a:t>
            </a:r>
            <a:endParaRPr lang="en-US" dirty="0" smtClean="0"/>
          </a:p>
          <a:p>
            <a:pPr lvl="1"/>
            <a:r>
              <a:rPr lang="en-US" dirty="0" smtClean="0"/>
              <a:t>data </a:t>
            </a:r>
            <a:r>
              <a:rPr lang="en-US" dirty="0"/>
              <a:t>visualization, and </a:t>
            </a:r>
            <a:endParaRPr lang="en-US" dirty="0" smtClean="0"/>
          </a:p>
          <a:p>
            <a:pPr lvl="1"/>
            <a:r>
              <a:rPr lang="en-US" dirty="0" smtClean="0"/>
              <a:t>Model building</a:t>
            </a:r>
            <a:r>
              <a:rPr lang="en-US" dirty="0"/>
              <a:t>.</a:t>
            </a:r>
          </a:p>
        </p:txBody>
      </p:sp>
    </p:spTree>
    <p:extLst>
      <p:ext uri="{BB962C8B-B14F-4D97-AF65-F5344CB8AC3E}">
        <p14:creationId xmlns:p14="http://schemas.microsoft.com/office/powerpoint/2010/main" val="2855258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024744" cy="1143000"/>
          </a:xfrm>
        </p:spPr>
        <p:txBody>
          <a:bodyPr/>
          <a:lstStyle/>
          <a:p>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KNIME  </a:t>
            </a:r>
            <a:r>
              <a:rPr lang="en-US" dirty="0" smtClean="0"/>
              <a:t>originated </a:t>
            </a:r>
            <a:r>
              <a:rPr lang="en-US" dirty="0"/>
              <a:t>at the University of </a:t>
            </a:r>
            <a:r>
              <a:rPr lang="en-US" dirty="0" smtClean="0"/>
              <a:t>Konstanz in </a:t>
            </a:r>
            <a:r>
              <a:rPr lang="en-US" dirty="0"/>
              <a:t>2004</a:t>
            </a:r>
            <a:r>
              <a:rPr lang="en-US" dirty="0" smtClean="0"/>
              <a:t>.</a:t>
            </a:r>
          </a:p>
          <a:p>
            <a:r>
              <a:rPr lang="en-US" dirty="0"/>
              <a:t> KNIME has a visual user </a:t>
            </a:r>
            <a:r>
              <a:rPr lang="en-US" dirty="0" smtClean="0"/>
              <a:t>interface with </a:t>
            </a:r>
            <a:r>
              <a:rPr lang="en-US" dirty="0"/>
              <a:t>drag-and-drop capabilities</a:t>
            </a:r>
            <a:r>
              <a:rPr lang="en-US" dirty="0" smtClean="0"/>
              <a:t>.</a:t>
            </a:r>
          </a:p>
          <a:p>
            <a:r>
              <a:rPr lang="en-US" dirty="0"/>
              <a:t>It also has built-in visualization capabilities. </a:t>
            </a:r>
            <a:endParaRPr lang="en-US" dirty="0" smtClean="0"/>
          </a:p>
          <a:p>
            <a:r>
              <a:rPr lang="en-US" dirty="0" err="1"/>
              <a:t>Knime</a:t>
            </a:r>
            <a:r>
              <a:rPr lang="en-US" dirty="0"/>
              <a:t> can be </a:t>
            </a:r>
            <a:r>
              <a:rPr lang="en-US" dirty="0" err="1"/>
              <a:t>be</a:t>
            </a:r>
            <a:r>
              <a:rPr lang="en-US" dirty="0"/>
              <a:t> extended by programming </a:t>
            </a:r>
            <a:r>
              <a:rPr lang="en-US" dirty="0" smtClean="0"/>
              <a:t>in R </a:t>
            </a:r>
            <a:r>
              <a:rPr lang="en-US" dirty="0"/>
              <a:t>and Python, and has connectors to Apache </a:t>
            </a:r>
            <a:r>
              <a:rPr lang="en-US" dirty="0" smtClean="0"/>
              <a:t>Spark</a:t>
            </a:r>
          </a:p>
          <a:p>
            <a:r>
              <a:rPr lang="en-US" b="1" dirty="0"/>
              <a:t>Orange</a:t>
            </a:r>
            <a:r>
              <a:rPr lang="en-US" dirty="0"/>
              <a:t>. It’s less flexible than KNIME, but </a:t>
            </a:r>
            <a:r>
              <a:rPr lang="en-US" dirty="0" err="1"/>
              <a:t>easierto</a:t>
            </a:r>
            <a:r>
              <a:rPr lang="en-US" dirty="0"/>
              <a:t> use.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09600"/>
            <a:ext cx="28289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762000"/>
            <a:ext cx="27336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07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Commercial Data Science Tools</a:t>
            </a:r>
            <a:endParaRPr lang="en-US" dirty="0"/>
          </a:p>
        </p:txBody>
      </p:sp>
      <p:sp>
        <p:nvSpPr>
          <p:cNvPr id="3" name="Content Placeholder 2"/>
          <p:cNvSpPr>
            <a:spLocks noGrp="1"/>
          </p:cNvSpPr>
          <p:nvPr>
            <p:ph idx="1"/>
          </p:nvPr>
        </p:nvSpPr>
        <p:spPr/>
        <p:txBody>
          <a:bodyPr/>
          <a:lstStyle/>
          <a:p>
            <a:r>
              <a:rPr lang="en-US" dirty="0"/>
              <a:t> data </a:t>
            </a:r>
            <a:r>
              <a:rPr lang="en-US" dirty="0" smtClean="0"/>
              <a:t>management</a:t>
            </a:r>
          </a:p>
          <a:p>
            <a:pPr lvl="1"/>
            <a:r>
              <a:rPr lang="en-US" dirty="0" smtClean="0"/>
              <a:t>Oracle </a:t>
            </a:r>
          </a:p>
          <a:p>
            <a:pPr lvl="1"/>
            <a:r>
              <a:rPr lang="en-US" dirty="0" smtClean="0"/>
              <a:t>SQL Server</a:t>
            </a:r>
          </a:p>
          <a:p>
            <a:pPr lvl="1"/>
            <a:r>
              <a:rPr lang="en-US" dirty="0" smtClean="0"/>
              <a:t>IBM DB2</a:t>
            </a:r>
          </a:p>
          <a:p>
            <a:pPr marL="365760" lvl="1" indent="0">
              <a:buNone/>
            </a:pPr>
            <a:r>
              <a:rPr lang="en-US" dirty="0"/>
              <a:t> those three data management products are still considered the industry-</a:t>
            </a:r>
            <a:r>
              <a:rPr lang="en-US" dirty="0" err="1"/>
              <a:t>standardThey</a:t>
            </a:r>
            <a:r>
              <a:rPr lang="en-US" dirty="0"/>
              <a:t> won’t disappear in the near future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8" y="5105400"/>
            <a:ext cx="58007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485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Data is at the heart of every organization</a:t>
            </a:r>
            <a:r>
              <a:rPr lang="en-US" dirty="0" smtClean="0"/>
              <a:t>, and </a:t>
            </a:r>
            <a:r>
              <a:rPr lang="en-US" dirty="0"/>
              <a:t>the availability of commercial supports plays a major role. Commercial supports are delivered </a:t>
            </a:r>
            <a:r>
              <a:rPr lang="en-US" dirty="0" smtClean="0"/>
              <a:t>directly from </a:t>
            </a:r>
            <a:r>
              <a:rPr lang="en-US" dirty="0"/>
              <a:t>software vendors, influential partners, and support networks. When we focus on commercial data integration tools, </a:t>
            </a:r>
            <a:endParaRPr lang="en-US" dirty="0" smtClean="0"/>
          </a:p>
          <a:p>
            <a:r>
              <a:rPr lang="en-US" dirty="0" smtClean="0"/>
              <a:t>we’re </a:t>
            </a:r>
            <a:r>
              <a:rPr lang="en-US" dirty="0"/>
              <a:t>talking about “extract, transform, and load,” or “ETL” tools. </a:t>
            </a:r>
          </a:p>
          <a:p>
            <a:endParaRPr lang="en-US" dirty="0"/>
          </a:p>
        </p:txBody>
      </p:sp>
    </p:spTree>
    <p:extLst>
      <p:ext uri="{BB962C8B-B14F-4D97-AF65-F5344CB8AC3E}">
        <p14:creationId xmlns:p14="http://schemas.microsoft.com/office/powerpoint/2010/main" val="37281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Python </a:t>
            </a:r>
            <a:endParaRPr lang="en-US" dirty="0"/>
          </a:p>
        </p:txBody>
      </p:sp>
      <p:sp>
        <p:nvSpPr>
          <p:cNvPr id="3" name="Content Placeholder 2"/>
          <p:cNvSpPr>
            <a:spLocks noGrp="1"/>
          </p:cNvSpPr>
          <p:nvPr>
            <p:ph idx="1"/>
          </p:nvPr>
        </p:nvSpPr>
        <p:spPr>
          <a:xfrm>
            <a:off x="1043492" y="2323652"/>
            <a:ext cx="6777317" cy="4000948"/>
          </a:xfrm>
        </p:spPr>
        <p:txBody>
          <a:bodyPr>
            <a:normAutofit fontScale="85000" lnSpcReduction="10000"/>
          </a:bodyPr>
          <a:lstStyle/>
          <a:p>
            <a:r>
              <a:rPr lang="en-US" dirty="0" smtClean="0"/>
              <a:t>If </a:t>
            </a:r>
            <a:r>
              <a:rPr lang="en-US" dirty="0"/>
              <a:t>you already know how to program, then Python is great for you because it uses clear, readable </a:t>
            </a:r>
            <a:r>
              <a:rPr lang="en-US" dirty="0" smtClean="0"/>
              <a:t>syntax</a:t>
            </a:r>
            <a:r>
              <a:rPr lang="en-US" dirty="0"/>
              <a:t>.</a:t>
            </a:r>
          </a:p>
          <a:p>
            <a:r>
              <a:rPr lang="en-US" dirty="0" smtClean="0"/>
              <a:t>if </a:t>
            </a:r>
            <a:r>
              <a:rPr lang="en-US" dirty="0"/>
              <a:t>you want to learn to program</a:t>
            </a:r>
            <a:r>
              <a:rPr lang="en-US" dirty="0" smtClean="0"/>
              <a:t>,</a:t>
            </a:r>
          </a:p>
          <a:p>
            <a:r>
              <a:rPr lang="en-US" dirty="0"/>
              <a:t> 80% of data professionals </a:t>
            </a:r>
            <a:r>
              <a:rPr lang="en-US" dirty="0" smtClean="0"/>
              <a:t>worldwide </a:t>
            </a:r>
            <a:r>
              <a:rPr lang="en-US" dirty="0"/>
              <a:t>use Python</a:t>
            </a:r>
            <a:r>
              <a:rPr lang="en-US" dirty="0" smtClean="0"/>
              <a:t>.</a:t>
            </a:r>
          </a:p>
          <a:p>
            <a:r>
              <a:rPr lang="en-US" dirty="0"/>
              <a:t>Python is useful for many situations, including data science, AI and machine learning, web </a:t>
            </a:r>
            <a:r>
              <a:rPr lang="en-US" dirty="0" smtClean="0"/>
              <a:t>development</a:t>
            </a:r>
            <a:r>
              <a:rPr lang="en-US" dirty="0"/>
              <a:t>, and </a:t>
            </a:r>
            <a:r>
              <a:rPr lang="en-US" dirty="0" err="1"/>
              <a:t>IoT</a:t>
            </a:r>
            <a:r>
              <a:rPr lang="en-US" dirty="0"/>
              <a:t> devices like the Raspberry Pi</a:t>
            </a:r>
            <a:r>
              <a:rPr lang="en-US" dirty="0" smtClean="0"/>
              <a:t>.</a:t>
            </a:r>
          </a:p>
          <a:p>
            <a:r>
              <a:rPr lang="en-US" dirty="0"/>
              <a:t>Large organizations that use Python heavily include IBM, Wikipedia, Google, Yahoo!, CERN, </a:t>
            </a:r>
            <a:r>
              <a:rPr lang="en-US" dirty="0" smtClean="0"/>
              <a:t>NASA</a:t>
            </a:r>
            <a:r>
              <a:rPr lang="en-US" dirty="0"/>
              <a:t>, Facebook, Amazon, </a:t>
            </a:r>
            <a:r>
              <a:rPr lang="en-US" dirty="0" err="1"/>
              <a:t>Instagram</a:t>
            </a:r>
            <a:r>
              <a:rPr lang="en-US" dirty="0"/>
              <a:t>, </a:t>
            </a:r>
            <a:r>
              <a:rPr lang="en-US" dirty="0" err="1"/>
              <a:t>Spotify</a:t>
            </a:r>
            <a:r>
              <a:rPr lang="en-US" dirty="0"/>
              <a:t>, and </a:t>
            </a:r>
            <a:r>
              <a:rPr lang="en-US" dirty="0" err="1"/>
              <a:t>Reddit</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093027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024744" cy="1143000"/>
          </a:xfrm>
        </p:spPr>
        <p:txBody>
          <a:bodyPr/>
          <a:lstStyle/>
          <a:p>
            <a:r>
              <a:rPr lang="en-US" dirty="0" err="1" smtClean="0"/>
              <a:t>Commerical</a:t>
            </a:r>
            <a:r>
              <a:rPr lang="en-US" dirty="0" smtClean="0"/>
              <a:t> Tools</a:t>
            </a:r>
            <a:endParaRPr lang="en-US" dirty="0"/>
          </a:p>
        </p:txBody>
      </p:sp>
      <p:sp>
        <p:nvSpPr>
          <p:cNvPr id="3" name="Content Placeholder 2"/>
          <p:cNvSpPr>
            <a:spLocks noGrp="1"/>
          </p:cNvSpPr>
          <p:nvPr>
            <p:ph idx="1"/>
          </p:nvPr>
        </p:nvSpPr>
        <p:spPr>
          <a:xfrm>
            <a:off x="457200" y="1828800"/>
            <a:ext cx="6777317" cy="4495800"/>
          </a:xfrm>
        </p:spPr>
        <p:txBody>
          <a:bodyPr>
            <a:normAutofit fontScale="92500" lnSpcReduction="10000"/>
          </a:bodyPr>
          <a:lstStyle/>
          <a:p>
            <a:r>
              <a:rPr lang="en-US" dirty="0" smtClean="0"/>
              <a:t>Data Integration And Transformation</a:t>
            </a:r>
          </a:p>
          <a:p>
            <a:pPr lvl="1"/>
            <a:r>
              <a:rPr lang="en-US" b="1" dirty="0" err="1" smtClean="0"/>
              <a:t>Informatica</a:t>
            </a:r>
            <a:r>
              <a:rPr lang="en-US" dirty="0" smtClean="0"/>
              <a:t> Power center </a:t>
            </a:r>
            <a:r>
              <a:rPr lang="en-US" dirty="0"/>
              <a:t>and IBM </a:t>
            </a:r>
            <a:r>
              <a:rPr lang="en-US" b="1" dirty="0" err="1"/>
              <a:t>InfoSphere</a:t>
            </a:r>
            <a:r>
              <a:rPr lang="en-US" b="1" dirty="0"/>
              <a:t> </a:t>
            </a:r>
            <a:r>
              <a:rPr lang="en-US" b="1" dirty="0" err="1"/>
              <a:t>DataStage</a:t>
            </a:r>
            <a:r>
              <a:rPr lang="en-US" b="1" dirty="0"/>
              <a:t> </a:t>
            </a:r>
            <a:r>
              <a:rPr lang="en-US" dirty="0"/>
              <a:t>are the </a:t>
            </a:r>
            <a:r>
              <a:rPr lang="en-US" dirty="0" smtClean="0"/>
              <a:t>leaders</a:t>
            </a:r>
          </a:p>
          <a:p>
            <a:pPr lvl="1"/>
            <a:r>
              <a:rPr lang="en-US" dirty="0"/>
              <a:t>followed by products from </a:t>
            </a:r>
            <a:r>
              <a:rPr lang="en-US" b="1" dirty="0" err="1"/>
              <a:t>SAP,Oracle</a:t>
            </a:r>
            <a:r>
              <a:rPr lang="en-US" dirty="0"/>
              <a:t>, </a:t>
            </a:r>
            <a:r>
              <a:rPr lang="en-US" b="1" dirty="0"/>
              <a:t>SAS</a:t>
            </a:r>
            <a:r>
              <a:rPr lang="en-US" dirty="0"/>
              <a:t>, </a:t>
            </a:r>
            <a:r>
              <a:rPr lang="en-US" b="1" dirty="0" err="1"/>
              <a:t>Talend</a:t>
            </a:r>
            <a:r>
              <a:rPr lang="en-US" dirty="0"/>
              <a:t>, and </a:t>
            </a:r>
            <a:r>
              <a:rPr lang="en-US" b="1" dirty="0" smtClean="0"/>
              <a:t>Microsoft</a:t>
            </a:r>
            <a:r>
              <a:rPr lang="en-US" dirty="0" smtClean="0"/>
              <a:t>.</a:t>
            </a:r>
          </a:p>
          <a:p>
            <a:pPr lvl="1"/>
            <a:r>
              <a:rPr lang="en-US" dirty="0"/>
              <a:t>These tools support design and </a:t>
            </a:r>
            <a:r>
              <a:rPr lang="en-US" dirty="0" smtClean="0"/>
              <a:t>deployment of </a:t>
            </a:r>
            <a:r>
              <a:rPr lang="en-US" dirty="0"/>
              <a:t>ETL data-processing pipelines through a graphical interface </a:t>
            </a:r>
            <a:r>
              <a:rPr lang="en-US" dirty="0" smtClean="0"/>
              <a:t>they </a:t>
            </a:r>
            <a:r>
              <a:rPr lang="en-US" dirty="0"/>
              <a:t>also provide connectors to most of </a:t>
            </a:r>
            <a:r>
              <a:rPr lang="en-US" dirty="0" smtClean="0"/>
              <a:t>the commercial </a:t>
            </a:r>
            <a:r>
              <a:rPr lang="en-US" dirty="0"/>
              <a:t>and open source target information systems</a:t>
            </a:r>
            <a:r>
              <a:rPr lang="en-US" dirty="0" smtClean="0"/>
              <a:t>.</a:t>
            </a:r>
          </a:p>
          <a:p>
            <a:pPr lvl="1"/>
            <a:r>
              <a:rPr lang="en-US" dirty="0"/>
              <a:t> </a:t>
            </a:r>
            <a:r>
              <a:rPr lang="en-US" dirty="0" smtClean="0"/>
              <a:t> Finally</a:t>
            </a:r>
            <a:r>
              <a:rPr lang="en-US" dirty="0"/>
              <a:t>, </a:t>
            </a:r>
            <a:r>
              <a:rPr lang="en-US" b="1" dirty="0"/>
              <a:t>Watson Studio Desktop </a:t>
            </a:r>
            <a:r>
              <a:rPr lang="en-US" dirty="0"/>
              <a:t>includes </a:t>
            </a:r>
            <a:r>
              <a:rPr lang="en-US" dirty="0" smtClean="0"/>
              <a:t>a component </a:t>
            </a:r>
            <a:r>
              <a:rPr lang="en-US" dirty="0"/>
              <a:t>called Data Refinery, which enables the defining and execution of data </a:t>
            </a:r>
            <a:r>
              <a:rPr lang="en-US" dirty="0" smtClean="0"/>
              <a:t>integration processes </a:t>
            </a:r>
            <a:r>
              <a:rPr lang="en-US" dirty="0"/>
              <a:t>in a spreadsheet style.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837" y="228599"/>
            <a:ext cx="3505200" cy="171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1427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Tools		</a:t>
            </a:r>
            <a:endParaRPr lang="en-US" dirty="0"/>
          </a:p>
        </p:txBody>
      </p:sp>
      <p:sp>
        <p:nvSpPr>
          <p:cNvPr id="3" name="Content Placeholder 2"/>
          <p:cNvSpPr>
            <a:spLocks noGrp="1"/>
          </p:cNvSpPr>
          <p:nvPr>
            <p:ph idx="1"/>
          </p:nvPr>
        </p:nvSpPr>
        <p:spPr/>
        <p:txBody>
          <a:bodyPr/>
          <a:lstStyle/>
          <a:p>
            <a:r>
              <a:rPr lang="en-US" dirty="0" smtClean="0"/>
              <a:t>Data Visualization</a:t>
            </a:r>
          </a:p>
          <a:p>
            <a:pPr lvl="1"/>
            <a:r>
              <a:rPr lang="en-US" dirty="0"/>
              <a:t>Their main focus is to create visually </a:t>
            </a:r>
            <a:r>
              <a:rPr lang="en-US" dirty="0" err="1"/>
              <a:t>attractiveand</a:t>
            </a:r>
            <a:r>
              <a:rPr lang="en-US" dirty="0"/>
              <a:t> easy-to-understand reports and live </a:t>
            </a:r>
            <a:r>
              <a:rPr lang="en-US" dirty="0" smtClean="0"/>
              <a:t>dashboards.</a:t>
            </a:r>
          </a:p>
          <a:p>
            <a:pPr lvl="1"/>
            <a:r>
              <a:rPr lang="en-US" dirty="0"/>
              <a:t>The most prominent commercial examples </a:t>
            </a:r>
            <a:r>
              <a:rPr lang="en-US" dirty="0" err="1"/>
              <a:t>are:</a:t>
            </a:r>
            <a:r>
              <a:rPr lang="en-US" b="1" dirty="0" err="1"/>
              <a:t>Tableau</a:t>
            </a:r>
            <a:r>
              <a:rPr lang="en-US" b="1" dirty="0"/>
              <a:t>, Microsoft Power BI, and IBM </a:t>
            </a:r>
            <a:r>
              <a:rPr lang="en-US" b="1" dirty="0" err="1"/>
              <a:t>Cognos</a:t>
            </a:r>
            <a:r>
              <a:rPr lang="en-US" b="1" dirty="0"/>
              <a:t> Analytics.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410640"/>
            <a:ext cx="616267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874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Another type of visualization targets </a:t>
            </a:r>
            <a:r>
              <a:rPr lang="en-US" dirty="0" smtClean="0"/>
              <a:t>data scientists </a:t>
            </a:r>
            <a:r>
              <a:rPr lang="en-US" dirty="0"/>
              <a:t>rather than regular users. A sample problem might be “How can </a:t>
            </a:r>
            <a:r>
              <a:rPr lang="en-US" dirty="0" smtClean="0"/>
              <a:t>different columns </a:t>
            </a:r>
            <a:r>
              <a:rPr lang="en-US" dirty="0"/>
              <a:t>in a table relate to each other?” </a:t>
            </a:r>
            <a:endParaRPr lang="en-US" dirty="0" smtClean="0"/>
          </a:p>
          <a:p>
            <a:r>
              <a:rPr lang="en-US" dirty="0" smtClean="0"/>
              <a:t>This </a:t>
            </a:r>
            <a:r>
              <a:rPr lang="en-US" dirty="0"/>
              <a:t>type of functionality is contained </a:t>
            </a:r>
            <a:r>
              <a:rPr lang="en-US" dirty="0" smtClean="0"/>
              <a:t>in </a:t>
            </a:r>
            <a:r>
              <a:rPr lang="en-US" b="1" dirty="0" smtClean="0"/>
              <a:t>Watson </a:t>
            </a:r>
            <a:r>
              <a:rPr lang="en-US" b="1" dirty="0"/>
              <a:t>Studio Desktop</a:t>
            </a:r>
            <a:r>
              <a:rPr lang="en-US" dirty="0"/>
              <a:t>.</a:t>
            </a:r>
          </a:p>
        </p:txBody>
      </p:sp>
    </p:spTree>
    <p:extLst>
      <p:ext uri="{BB962C8B-B14F-4D97-AF65-F5344CB8AC3E}">
        <p14:creationId xmlns:p14="http://schemas.microsoft.com/office/powerpoint/2010/main" val="2571942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Commerical</a:t>
            </a:r>
            <a:r>
              <a:rPr lang="en-US" dirty="0" smtClean="0"/>
              <a:t> Tools 	</a:t>
            </a:r>
            <a:endParaRPr lang="en-US" dirty="0"/>
          </a:p>
        </p:txBody>
      </p:sp>
      <p:sp>
        <p:nvSpPr>
          <p:cNvPr id="3" name="Content Placeholder 2"/>
          <p:cNvSpPr>
            <a:spLocks noGrp="1"/>
          </p:cNvSpPr>
          <p:nvPr>
            <p:ph idx="1"/>
          </p:nvPr>
        </p:nvSpPr>
        <p:spPr/>
        <p:txBody>
          <a:bodyPr/>
          <a:lstStyle/>
          <a:p>
            <a:r>
              <a:rPr lang="en-US" dirty="0" smtClean="0"/>
              <a:t>Model Building</a:t>
            </a:r>
          </a:p>
          <a:p>
            <a:pPr lvl="1"/>
            <a:r>
              <a:rPr lang="en-US" dirty="0"/>
              <a:t>The most prominent of these types of </a:t>
            </a:r>
            <a:r>
              <a:rPr lang="en-US" dirty="0" err="1"/>
              <a:t>productsare</a:t>
            </a:r>
            <a:r>
              <a:rPr lang="en-US" dirty="0"/>
              <a:t>: </a:t>
            </a:r>
            <a:r>
              <a:rPr lang="en-US" b="1" dirty="0"/>
              <a:t>SPSS Modeler and SAS Enterprise Miner</a:t>
            </a:r>
            <a:r>
              <a:rPr lang="en-US" b="1" dirty="0" smtClean="0"/>
              <a:t>.</a:t>
            </a:r>
          </a:p>
          <a:p>
            <a:pPr lvl="1"/>
            <a:r>
              <a:rPr lang="en-US" b="1" dirty="0"/>
              <a:t>In addition, A version of SPSS Modeler </a:t>
            </a:r>
            <a:r>
              <a:rPr lang="en-US" b="1" dirty="0" smtClean="0"/>
              <a:t>is also </a:t>
            </a:r>
            <a:r>
              <a:rPr lang="en-US" b="1" dirty="0"/>
              <a:t>available i based on the cloud version of the </a:t>
            </a:r>
            <a:r>
              <a:rPr lang="en-US" b="1" dirty="0" err="1"/>
              <a:t>tool.n</a:t>
            </a:r>
            <a:r>
              <a:rPr lang="en-US" b="1" dirty="0"/>
              <a:t> Watson Studio Desktop,</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613" y="5029200"/>
            <a:ext cx="61150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642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5862"/>
            <a:ext cx="3668150" cy="2618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Commercial Tools	</a:t>
            </a:r>
            <a:endParaRPr lang="en-US" dirty="0"/>
          </a:p>
        </p:txBody>
      </p:sp>
      <p:sp>
        <p:nvSpPr>
          <p:cNvPr id="3" name="Content Placeholder 2"/>
          <p:cNvSpPr>
            <a:spLocks noGrp="1"/>
          </p:cNvSpPr>
          <p:nvPr>
            <p:ph idx="1"/>
          </p:nvPr>
        </p:nvSpPr>
        <p:spPr>
          <a:xfrm>
            <a:off x="1043492" y="2323652"/>
            <a:ext cx="6777317" cy="4381948"/>
          </a:xfrm>
        </p:spPr>
        <p:txBody>
          <a:bodyPr>
            <a:normAutofit fontScale="92500" lnSpcReduction="20000"/>
          </a:bodyPr>
          <a:lstStyle/>
          <a:p>
            <a:r>
              <a:rPr lang="en-US" dirty="0" smtClean="0"/>
              <a:t>Model Deployment</a:t>
            </a:r>
          </a:p>
          <a:p>
            <a:pPr lvl="1"/>
            <a:r>
              <a:rPr lang="en-US" dirty="0" smtClean="0"/>
              <a:t>model </a:t>
            </a:r>
            <a:r>
              <a:rPr lang="en-US" dirty="0"/>
              <a:t>deployment </a:t>
            </a:r>
            <a:r>
              <a:rPr lang="en-US" dirty="0" smtClean="0"/>
              <a:t>is tightly </a:t>
            </a:r>
            <a:r>
              <a:rPr lang="en-US" dirty="0"/>
              <a:t>integrated in the model building process</a:t>
            </a:r>
            <a:r>
              <a:rPr lang="en-US" dirty="0" smtClean="0"/>
              <a:t>.</a:t>
            </a:r>
          </a:p>
          <a:p>
            <a:pPr lvl="1"/>
            <a:r>
              <a:rPr lang="en-US" dirty="0"/>
              <a:t>This diagram shows an example of the </a:t>
            </a:r>
            <a:r>
              <a:rPr lang="en-US" dirty="0" smtClean="0"/>
              <a:t>SPSS Collaboration </a:t>
            </a:r>
            <a:r>
              <a:rPr lang="en-US" dirty="0"/>
              <a:t>and Deployment Services which are used to deploy any type of asset </a:t>
            </a:r>
            <a:r>
              <a:rPr lang="en-US" dirty="0" smtClean="0"/>
              <a:t>created by </a:t>
            </a:r>
            <a:r>
              <a:rPr lang="en-US" dirty="0"/>
              <a:t>the SPSS software tools suite. </a:t>
            </a:r>
            <a:endParaRPr lang="en-US" dirty="0" smtClean="0"/>
          </a:p>
          <a:p>
            <a:pPr lvl="1"/>
            <a:r>
              <a:rPr lang="en-US" dirty="0"/>
              <a:t>Other vendors use the same type of process. </a:t>
            </a:r>
            <a:endParaRPr lang="en-US" dirty="0" smtClean="0"/>
          </a:p>
          <a:p>
            <a:pPr lvl="1"/>
            <a:r>
              <a:rPr lang="en-US" dirty="0" smtClean="0"/>
              <a:t>Commercial </a:t>
            </a:r>
            <a:r>
              <a:rPr lang="en-US" dirty="0"/>
              <a:t>software can also export </a:t>
            </a:r>
            <a:r>
              <a:rPr lang="en-US" dirty="0" smtClean="0"/>
              <a:t>models in </a:t>
            </a:r>
            <a:r>
              <a:rPr lang="en-US" dirty="0"/>
              <a:t>an open format</a:t>
            </a:r>
            <a:r>
              <a:rPr lang="en-US" dirty="0" smtClean="0"/>
              <a:t>.</a:t>
            </a:r>
          </a:p>
          <a:p>
            <a:pPr lvl="1"/>
            <a:r>
              <a:rPr lang="en-US" dirty="0"/>
              <a:t> For example, SPSS Modeler supports the </a:t>
            </a:r>
            <a:r>
              <a:rPr lang="en-US" dirty="0" smtClean="0"/>
              <a:t>exporting of </a:t>
            </a:r>
            <a:r>
              <a:rPr lang="en-US" dirty="0"/>
              <a:t>models as Predictive Model Markup Language, or </a:t>
            </a:r>
            <a:r>
              <a:rPr lang="en-US" b="1" dirty="0"/>
              <a:t>PMML</a:t>
            </a:r>
            <a:r>
              <a:rPr lang="en-US" dirty="0"/>
              <a:t> which can be read by many other </a:t>
            </a:r>
            <a:r>
              <a:rPr lang="en-US" dirty="0" smtClean="0"/>
              <a:t>commercial and </a:t>
            </a:r>
            <a:r>
              <a:rPr lang="en-US" dirty="0"/>
              <a:t>open software packages.</a:t>
            </a:r>
          </a:p>
        </p:txBody>
      </p:sp>
    </p:spTree>
    <p:extLst>
      <p:ext uri="{BB962C8B-B14F-4D97-AF65-F5344CB8AC3E}">
        <p14:creationId xmlns:p14="http://schemas.microsoft.com/office/powerpoint/2010/main" val="1529119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a:t>
            </a:r>
            <a:r>
              <a:rPr lang="en-US" b="1" dirty="0" smtClean="0"/>
              <a:t>Model </a:t>
            </a:r>
            <a:r>
              <a:rPr lang="en-US" b="1" dirty="0"/>
              <a:t>monitoring </a:t>
            </a:r>
            <a:endParaRPr lang="en-US" b="1" dirty="0" smtClean="0"/>
          </a:p>
          <a:p>
            <a:pPr lvl="1"/>
            <a:r>
              <a:rPr lang="en-US" dirty="0"/>
              <a:t>is a new discipline and </a:t>
            </a:r>
            <a:r>
              <a:rPr lang="en-US" dirty="0" err="1"/>
              <a:t>thereare</a:t>
            </a:r>
            <a:r>
              <a:rPr lang="en-US" dirty="0"/>
              <a:t> currently no relevant commercial tools available</a:t>
            </a:r>
            <a:r>
              <a:rPr lang="en-US" dirty="0" smtClean="0"/>
              <a:t>.</a:t>
            </a:r>
          </a:p>
          <a:p>
            <a:pPr lvl="1"/>
            <a:r>
              <a:rPr lang="en-US" dirty="0"/>
              <a:t>As a result, open </a:t>
            </a:r>
            <a:r>
              <a:rPr lang="en-US" dirty="0" smtClean="0"/>
              <a:t>source </a:t>
            </a:r>
            <a:r>
              <a:rPr lang="en-US" dirty="0"/>
              <a:t>is the first choice</a:t>
            </a:r>
            <a:r>
              <a:rPr lang="en-US" dirty="0" smtClean="0"/>
              <a:t>.</a:t>
            </a:r>
          </a:p>
          <a:p>
            <a:r>
              <a:rPr lang="en-US" dirty="0"/>
              <a:t>The same is true for </a:t>
            </a:r>
            <a:r>
              <a:rPr lang="en-US" b="1" dirty="0"/>
              <a:t>code asset </a:t>
            </a:r>
            <a:r>
              <a:rPr lang="en-US" b="1" dirty="0" smtClean="0"/>
              <a:t>management.</a:t>
            </a:r>
          </a:p>
          <a:p>
            <a:r>
              <a:rPr lang="en-US" b="1" dirty="0"/>
              <a:t>Open source with </a:t>
            </a:r>
            <a:r>
              <a:rPr lang="en-US" b="1" dirty="0" err="1"/>
              <a:t>Git</a:t>
            </a:r>
            <a:r>
              <a:rPr lang="en-US" b="1" dirty="0"/>
              <a:t> and </a:t>
            </a:r>
            <a:r>
              <a:rPr lang="en-US" b="1" dirty="0" err="1"/>
              <a:t>GitHub</a:t>
            </a:r>
            <a:r>
              <a:rPr lang="en-US" b="1" dirty="0"/>
              <a:t> is the </a:t>
            </a:r>
            <a:r>
              <a:rPr lang="en-US" b="1" dirty="0" smtClean="0"/>
              <a:t>effective standard</a:t>
            </a:r>
            <a:r>
              <a:rPr lang="en-US" b="1" dirty="0"/>
              <a:t>.</a:t>
            </a:r>
          </a:p>
        </p:txBody>
      </p:sp>
    </p:spTree>
    <p:extLst>
      <p:ext uri="{BB962C8B-B14F-4D97-AF65-F5344CB8AC3E}">
        <p14:creationId xmlns:p14="http://schemas.microsoft.com/office/powerpoint/2010/main" val="3785855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43492" y="2323652"/>
            <a:ext cx="7643308" cy="4153348"/>
          </a:xfrm>
        </p:spPr>
        <p:txBody>
          <a:bodyPr>
            <a:normAutofit lnSpcReduction="10000"/>
          </a:bodyPr>
          <a:lstStyle/>
          <a:p>
            <a:r>
              <a:rPr lang="en-US" b="1" dirty="0" smtClean="0"/>
              <a:t>Data Asset Management</a:t>
            </a:r>
          </a:p>
          <a:p>
            <a:pPr lvl="1"/>
            <a:r>
              <a:rPr lang="en-US" dirty="0"/>
              <a:t>Data asset management, often called data </a:t>
            </a:r>
            <a:r>
              <a:rPr lang="en-US" dirty="0" err="1"/>
              <a:t>governanceor</a:t>
            </a:r>
            <a:r>
              <a:rPr lang="en-US" dirty="0"/>
              <a:t> data lineage, is a crucial part of enterprise grade data science</a:t>
            </a:r>
            <a:r>
              <a:rPr lang="en-US" dirty="0" smtClean="0"/>
              <a:t>.</a:t>
            </a:r>
          </a:p>
          <a:p>
            <a:pPr lvl="1"/>
            <a:r>
              <a:rPr lang="en-US" dirty="0"/>
              <a:t>Data must be versioned and annotated </a:t>
            </a:r>
            <a:r>
              <a:rPr lang="en-US" dirty="0" err="1"/>
              <a:t>usingmetadata</a:t>
            </a:r>
            <a:r>
              <a:rPr lang="en-US" dirty="0"/>
              <a:t>. Vendors, including </a:t>
            </a:r>
            <a:r>
              <a:rPr lang="en-US" b="1" dirty="0" err="1"/>
              <a:t>Informatica</a:t>
            </a:r>
            <a:r>
              <a:rPr lang="en-US" dirty="0"/>
              <a:t> </a:t>
            </a:r>
            <a:r>
              <a:rPr lang="en-US" dirty="0" err="1"/>
              <a:t>EnterpriseData</a:t>
            </a:r>
            <a:r>
              <a:rPr lang="en-US" dirty="0"/>
              <a:t> Governance and IBM, provide tools for these specific tasks</a:t>
            </a:r>
            <a:r>
              <a:rPr lang="en-US" dirty="0" smtClean="0"/>
              <a:t>.</a:t>
            </a:r>
          </a:p>
          <a:p>
            <a:pPr lvl="1"/>
            <a:r>
              <a:rPr lang="en-US" dirty="0"/>
              <a:t>The </a:t>
            </a:r>
            <a:r>
              <a:rPr lang="en-US" b="1" dirty="0"/>
              <a:t>IBM </a:t>
            </a:r>
            <a:r>
              <a:rPr lang="en-US" b="1" dirty="0" err="1"/>
              <a:t>InfoSphere</a:t>
            </a:r>
            <a:r>
              <a:rPr lang="en-US" b="1" dirty="0"/>
              <a:t> </a:t>
            </a:r>
            <a:r>
              <a:rPr lang="en-US" dirty="0"/>
              <a:t>Information </a:t>
            </a:r>
            <a:r>
              <a:rPr lang="en-US" dirty="0" err="1"/>
              <a:t>GovernanceCatalog</a:t>
            </a:r>
            <a:r>
              <a:rPr lang="en-US" dirty="0"/>
              <a:t> covers functions like data dictionary, which facilitates discovery of data assets. </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2" y="191600"/>
            <a:ext cx="56292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6429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The data lineage also includes a </a:t>
            </a:r>
            <a:r>
              <a:rPr lang="en-US" dirty="0" err="1"/>
              <a:t>referenceto</a:t>
            </a:r>
            <a:r>
              <a:rPr lang="en-US" dirty="0"/>
              <a:t> the actual source data. Rules and policies can be added to </a:t>
            </a:r>
            <a:r>
              <a:rPr lang="en-US" dirty="0" err="1"/>
              <a:t>reflectcomplex</a:t>
            </a:r>
            <a:r>
              <a:rPr lang="en-US" dirty="0"/>
              <a:t> regulatory and business requirements for data privacy and retention</a:t>
            </a:r>
          </a:p>
        </p:txBody>
      </p:sp>
    </p:spTree>
    <p:extLst>
      <p:ext uri="{BB962C8B-B14F-4D97-AF65-F5344CB8AC3E}">
        <p14:creationId xmlns:p14="http://schemas.microsoft.com/office/powerpoint/2010/main" val="1635213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b="1" dirty="0"/>
              <a:t> Watson Studio </a:t>
            </a:r>
            <a:r>
              <a:rPr lang="en-US" dirty="0"/>
              <a:t>is a fully integrated </a:t>
            </a:r>
            <a:r>
              <a:rPr lang="en-US" dirty="0" smtClean="0"/>
              <a:t>development environment </a:t>
            </a:r>
            <a:r>
              <a:rPr lang="en-US" dirty="0"/>
              <a:t>for data </a:t>
            </a:r>
            <a:r>
              <a:rPr lang="en-US" dirty="0" smtClean="0"/>
              <a:t>scientists</a:t>
            </a:r>
          </a:p>
          <a:p>
            <a:r>
              <a:rPr lang="en-US" dirty="0"/>
              <a:t> It’s </a:t>
            </a:r>
            <a:r>
              <a:rPr lang="en-US" dirty="0" smtClean="0"/>
              <a:t>usually </a:t>
            </a:r>
            <a:r>
              <a:rPr lang="en-US" dirty="0"/>
              <a:t>consumed through the cloud</a:t>
            </a:r>
            <a:r>
              <a:rPr lang="en-US" dirty="0" smtClean="0"/>
              <a:t>.</a:t>
            </a:r>
          </a:p>
          <a:p>
            <a:r>
              <a:rPr lang="en-US" dirty="0"/>
              <a:t>Watson Studio Desktop combines </a:t>
            </a:r>
            <a:r>
              <a:rPr lang="en-US" dirty="0" err="1"/>
              <a:t>Jupyter</a:t>
            </a:r>
            <a:r>
              <a:rPr lang="en-US" dirty="0"/>
              <a:t> </a:t>
            </a:r>
            <a:r>
              <a:rPr lang="en-US" dirty="0" smtClean="0"/>
              <a:t>Notebooks with </a:t>
            </a:r>
            <a:r>
              <a:rPr lang="en-US" dirty="0"/>
              <a:t>graphical tools to maximize data scientists’ performance</a:t>
            </a:r>
            <a:r>
              <a:rPr lang="en-US" dirty="0" smtClean="0"/>
              <a:t>.</a:t>
            </a:r>
          </a:p>
          <a:p>
            <a:r>
              <a:rPr lang="en-US" dirty="0"/>
              <a:t>Watson Studio, together with Watson Open Scale</a:t>
            </a:r>
            <a:r>
              <a:rPr lang="en-US" dirty="0" smtClean="0"/>
              <a:t>, is </a:t>
            </a:r>
            <a:r>
              <a:rPr lang="en-US" dirty="0"/>
              <a:t>a fully integrated tool covering the full data  </a:t>
            </a:r>
            <a:r>
              <a:rPr lang="en-US" dirty="0" smtClean="0"/>
              <a:t>Science </a:t>
            </a:r>
            <a:r>
              <a:rPr lang="en-US" dirty="0"/>
              <a:t>life cycle and all the </a:t>
            </a:r>
            <a:r>
              <a:rPr lang="en-US" dirty="0" smtClean="0"/>
              <a:t>tasks we’ve </a:t>
            </a:r>
            <a:r>
              <a:rPr lang="en-US" dirty="0"/>
              <a:t>discussed previously.</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28289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548" y="386568"/>
            <a:ext cx="2060478" cy="220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59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a:t>just keep in mind that they can be </a:t>
            </a:r>
            <a:r>
              <a:rPr lang="en-US" dirty="0" smtClean="0"/>
              <a:t>deployed in </a:t>
            </a:r>
            <a:r>
              <a:rPr lang="en-US" dirty="0"/>
              <a:t>a local data center on top of </a:t>
            </a:r>
            <a:r>
              <a:rPr lang="en-US" dirty="0" err="1" smtClean="0"/>
              <a:t>Kubernetes</a:t>
            </a:r>
            <a:r>
              <a:rPr lang="en-US" dirty="0"/>
              <a:t> or </a:t>
            </a:r>
            <a:r>
              <a:rPr lang="en-US" dirty="0" err="1"/>
              <a:t>RedHat</a:t>
            </a:r>
            <a:r>
              <a:rPr lang="en-US" dirty="0"/>
              <a:t> </a:t>
            </a:r>
            <a:r>
              <a:rPr lang="en-US" dirty="0" err="1"/>
              <a:t>OpenShift</a:t>
            </a:r>
            <a:r>
              <a:rPr lang="en-US" dirty="0" smtClean="0"/>
              <a:t>.</a:t>
            </a:r>
          </a:p>
          <a:p>
            <a:endParaRPr lang="en-US" dirty="0"/>
          </a:p>
          <a:p>
            <a:r>
              <a:rPr lang="en-US" dirty="0"/>
              <a:t>Another example of a fully integrated </a:t>
            </a:r>
            <a:r>
              <a:rPr lang="en-US" dirty="0" smtClean="0"/>
              <a:t>commercial tool </a:t>
            </a:r>
            <a:r>
              <a:rPr lang="en-US" dirty="0"/>
              <a:t>is </a:t>
            </a:r>
            <a:r>
              <a:rPr lang="en-US" b="1" dirty="0"/>
              <a:t>H2O Driverless AI</a:t>
            </a:r>
            <a:r>
              <a:rPr lang="en-US" dirty="0"/>
              <a:t>, which covers the complete data science life cycle. In this lesson, you’ve learned how </a:t>
            </a:r>
            <a:r>
              <a:rPr lang="en-US" dirty="0" smtClean="0"/>
              <a:t>most common </a:t>
            </a:r>
            <a:r>
              <a:rPr lang="en-US" dirty="0"/>
              <a:t>data science tasks are supported by commercial tools. </a:t>
            </a:r>
            <a:r>
              <a:rPr lang="en-US" dirty="0" smtClean="0"/>
              <a:t> </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04800"/>
            <a:ext cx="2019300" cy="206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24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Python great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Purpose Language</a:t>
            </a:r>
          </a:p>
          <a:p>
            <a:r>
              <a:rPr lang="en-US" dirty="0" smtClean="0"/>
              <a:t>Large Standard library</a:t>
            </a:r>
          </a:p>
          <a:p>
            <a:endParaRPr lang="en-US" dirty="0"/>
          </a:p>
          <a:p>
            <a:pPr marL="68580" indent="0">
              <a:buNone/>
            </a:pPr>
            <a:r>
              <a:rPr lang="en-US" dirty="0" smtClean="0"/>
              <a:t> For Data Science:</a:t>
            </a:r>
          </a:p>
          <a:p>
            <a:r>
              <a:rPr lang="en-US" dirty="0" smtClean="0"/>
              <a:t>Scientific Computing libraries like Pandas, </a:t>
            </a:r>
            <a:r>
              <a:rPr lang="en-US" dirty="0" err="1" smtClean="0"/>
              <a:t>NumPy</a:t>
            </a:r>
            <a:r>
              <a:rPr lang="en-US" dirty="0" smtClean="0"/>
              <a:t>, </a:t>
            </a:r>
            <a:r>
              <a:rPr lang="en-US" dirty="0" err="1" smtClean="0"/>
              <a:t>Scipy</a:t>
            </a:r>
            <a:r>
              <a:rPr lang="en-US" dirty="0" smtClean="0"/>
              <a:t>, and </a:t>
            </a:r>
            <a:r>
              <a:rPr lang="en-US" dirty="0" err="1" smtClean="0"/>
              <a:t>matplotlib</a:t>
            </a:r>
            <a:endParaRPr lang="en-US" dirty="0"/>
          </a:p>
          <a:p>
            <a:r>
              <a:rPr lang="en-US" dirty="0"/>
              <a:t>For artificial intelligence, it has </a:t>
            </a:r>
            <a:r>
              <a:rPr lang="en-US" dirty="0" err="1"/>
              <a:t>TensorFlow</a:t>
            </a:r>
            <a:r>
              <a:rPr lang="en-US" dirty="0"/>
              <a:t>, </a:t>
            </a:r>
            <a:r>
              <a:rPr lang="en-US" dirty="0" err="1"/>
              <a:t>PyTorch</a:t>
            </a:r>
            <a:r>
              <a:rPr lang="en-US" dirty="0"/>
              <a:t>, </a:t>
            </a:r>
            <a:r>
              <a:rPr lang="en-US" dirty="0" err="1"/>
              <a:t>Keras</a:t>
            </a:r>
            <a:r>
              <a:rPr lang="en-US" dirty="0"/>
              <a:t>, and </a:t>
            </a:r>
            <a:r>
              <a:rPr lang="en-US" dirty="0" err="1"/>
              <a:t>Scikit</a:t>
            </a:r>
            <a:r>
              <a:rPr lang="en-US" dirty="0"/>
              <a:t>-learn. </a:t>
            </a:r>
          </a:p>
          <a:p>
            <a:r>
              <a:rPr lang="en-US" dirty="0"/>
              <a:t>Python can also be used for Natural Language Processing (NLP) using the Natural Language </a:t>
            </a:r>
            <a:r>
              <a:rPr lang="en-US" dirty="0" smtClean="0"/>
              <a:t>Toolkit </a:t>
            </a:r>
            <a:r>
              <a:rPr lang="en-US" dirty="0"/>
              <a:t>(NLTK). </a:t>
            </a:r>
          </a:p>
          <a:p>
            <a:r>
              <a:rPr lang="en-US" dirty="0"/>
              <a:t>Another great selling point is the Python community, which has a well documented history </a:t>
            </a:r>
            <a:r>
              <a:rPr lang="en-US" dirty="0" smtClean="0"/>
              <a:t>of </a:t>
            </a:r>
            <a:r>
              <a:rPr lang="en-US" dirty="0"/>
              <a:t>paving the way for diversity and inclusion efforts in the tech industry as a whole.</a:t>
            </a:r>
          </a:p>
          <a:p>
            <a:endParaRPr lang="en-US" dirty="0" smtClean="0"/>
          </a:p>
        </p:txBody>
      </p:sp>
    </p:spTree>
    <p:extLst>
      <p:ext uri="{BB962C8B-B14F-4D97-AF65-F5344CB8AC3E}">
        <p14:creationId xmlns:p14="http://schemas.microsoft.com/office/powerpoint/2010/main" val="1618262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Week-01</a:t>
            </a:r>
            <a:r>
              <a:rPr lang="en-US" dirty="0"/>
              <a:t/>
            </a:r>
            <a:br>
              <a:rPr lang="en-US" dirty="0"/>
            </a:br>
            <a:endParaRPr lang="en-US" dirty="0"/>
          </a:p>
        </p:txBody>
      </p:sp>
      <p:sp>
        <p:nvSpPr>
          <p:cNvPr id="3" name="Subtitle 2"/>
          <p:cNvSpPr>
            <a:spLocks noGrp="1"/>
          </p:cNvSpPr>
          <p:nvPr>
            <p:ph type="subTitle" idx="1"/>
          </p:nvPr>
        </p:nvSpPr>
        <p:spPr/>
        <p:txBody>
          <a:bodyPr/>
          <a:lstStyle/>
          <a:p>
            <a:r>
              <a:rPr lang="en-US" b="1" dirty="0" smtClean="0"/>
              <a:t>Lesson-03 Packages, APIs, </a:t>
            </a:r>
            <a:r>
              <a:rPr lang="en-US" b="1" dirty="0" err="1" smtClean="0"/>
              <a:t>DataSets</a:t>
            </a:r>
            <a:r>
              <a:rPr lang="en-US" b="1" dirty="0" smtClean="0"/>
              <a:t> and Models</a:t>
            </a:r>
            <a:endParaRPr lang="en-US" dirty="0"/>
          </a:p>
        </p:txBody>
      </p:sp>
    </p:spTree>
    <p:extLst>
      <p:ext uri="{BB962C8B-B14F-4D97-AF65-F5344CB8AC3E}">
        <p14:creationId xmlns:p14="http://schemas.microsoft.com/office/powerpoint/2010/main" val="1033798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for Data Science	</a:t>
            </a:r>
            <a:endParaRPr lang="en-US" dirty="0"/>
          </a:p>
        </p:txBody>
      </p:sp>
      <p:sp>
        <p:nvSpPr>
          <p:cNvPr id="3" name="Content Placeholder 2"/>
          <p:cNvSpPr>
            <a:spLocks noGrp="1"/>
          </p:cNvSpPr>
          <p:nvPr>
            <p:ph idx="1"/>
          </p:nvPr>
        </p:nvSpPr>
        <p:spPr/>
        <p:txBody>
          <a:bodyPr/>
          <a:lstStyle/>
          <a:p>
            <a:r>
              <a:rPr lang="en-US" dirty="0" smtClean="0"/>
              <a:t>Python Lib:</a:t>
            </a:r>
          </a:p>
          <a:p>
            <a:pPr lvl="1"/>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10235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244" y="3886200"/>
            <a:ext cx="633095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868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533400"/>
            <a:ext cx="6673850"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5782" y="3352800"/>
            <a:ext cx="6777037" cy="3219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257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267" y="914400"/>
            <a:ext cx="6946900"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r>
              <a:rPr lang="en-US" dirty="0" smtClean="0"/>
              <a:t>Apache </a:t>
            </a:r>
            <a:r>
              <a:rPr lang="en-US" dirty="0"/>
              <a:t>Spark is a general-purpose cluster-computing framework that enables you to process </a:t>
            </a:r>
            <a:r>
              <a:rPr lang="en-US" dirty="0" smtClean="0"/>
              <a:t>data using </a:t>
            </a:r>
            <a:r>
              <a:rPr lang="en-US" dirty="0"/>
              <a:t>compute clusters. </a:t>
            </a:r>
          </a:p>
          <a:p>
            <a:r>
              <a:rPr lang="en-US" dirty="0"/>
              <a:t>This means that you process data in parallel, using multiple computers simultaneously. </a:t>
            </a:r>
          </a:p>
          <a:p>
            <a:r>
              <a:rPr lang="en-US" dirty="0"/>
              <a:t>The Spark library has similar functionality as </a:t>
            </a:r>
            <a:r>
              <a:rPr lang="en-US" dirty="0" smtClean="0"/>
              <a:t>Pandas </a:t>
            </a:r>
            <a:r>
              <a:rPr lang="en-US" dirty="0" err="1"/>
              <a:t>Numpy</a:t>
            </a:r>
            <a:r>
              <a:rPr lang="en-US" dirty="0"/>
              <a:t> </a:t>
            </a:r>
            <a:r>
              <a:rPr lang="en-US" dirty="0" err="1" smtClean="0"/>
              <a:t>Scikit</a:t>
            </a:r>
            <a:r>
              <a:rPr lang="en-US" dirty="0" smtClean="0"/>
              <a:t>-learn</a:t>
            </a:r>
            <a:r>
              <a:rPr lang="en-US" dirty="0"/>
              <a:t> </a:t>
            </a:r>
          </a:p>
          <a:p>
            <a:r>
              <a:rPr lang="en-US" dirty="0"/>
              <a:t>Apache Spark data processing jobs can use Python </a:t>
            </a:r>
            <a:r>
              <a:rPr lang="en-US" dirty="0" smtClean="0"/>
              <a:t>R </a:t>
            </a:r>
            <a:r>
              <a:rPr lang="en-US" dirty="0" err="1"/>
              <a:t>Scala</a:t>
            </a:r>
            <a:r>
              <a:rPr lang="en-US" dirty="0"/>
              <a:t>, or SQL</a:t>
            </a:r>
          </a:p>
          <a:p>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
            <a:ext cx="69024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6935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234" y="533400"/>
            <a:ext cx="69723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6800" y="3368752"/>
            <a:ext cx="7015734" cy="295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059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 Package Interface (API)</a:t>
            </a:r>
            <a:endParaRPr lang="en-US"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438400"/>
            <a:ext cx="6777037" cy="241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7631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API lets two pieces of software talk to each other. </a:t>
            </a:r>
            <a:endParaRPr lang="en-US" dirty="0"/>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6777037" cy="29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981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6777037" cy="334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810000"/>
            <a:ext cx="6883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0319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There are also multiple volunteer-developed APIs for </a:t>
            </a:r>
            <a:r>
              <a:rPr lang="en-US" dirty="0" err="1"/>
              <a:t>TensorFlow</a:t>
            </a:r>
            <a:r>
              <a:rPr lang="en-US" dirty="0"/>
              <a:t>; for example </a:t>
            </a:r>
            <a:r>
              <a:rPr lang="en-US" dirty="0" smtClean="0"/>
              <a:t>Julia MATLAB R </a:t>
            </a:r>
            <a:r>
              <a:rPr lang="en-US" dirty="0" err="1"/>
              <a:t>Scala</a:t>
            </a:r>
            <a:r>
              <a:rPr lang="en-US" dirty="0"/>
              <a:t> </a:t>
            </a:r>
            <a:r>
              <a:rPr lang="en-US" dirty="0" smtClean="0"/>
              <a:t>And </a:t>
            </a:r>
            <a:r>
              <a:rPr lang="en-US" dirty="0"/>
              <a:t>many more. </a:t>
            </a:r>
          </a:p>
          <a:p>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810000"/>
            <a:ext cx="7162800" cy="281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12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R language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Python is Open Source, R is Free Software,</a:t>
            </a:r>
          </a:p>
          <a:p>
            <a:pPr lvl="1"/>
            <a:r>
              <a:rPr lang="en-US" dirty="0" smtClean="0"/>
              <a:t>Similarities:</a:t>
            </a:r>
          </a:p>
          <a:p>
            <a:pPr lvl="2"/>
            <a:r>
              <a:rPr lang="en-US" dirty="0"/>
              <a:t>commonly refer to the same set of </a:t>
            </a:r>
            <a:r>
              <a:rPr lang="en-US" dirty="0" smtClean="0"/>
              <a:t>licenses</a:t>
            </a:r>
          </a:p>
          <a:p>
            <a:pPr lvl="2"/>
            <a:r>
              <a:rPr lang="en-US" dirty="0"/>
              <a:t>Both open source and free software support </a:t>
            </a:r>
            <a:r>
              <a:rPr lang="en-US" dirty="0" smtClean="0"/>
              <a:t>collaboration</a:t>
            </a:r>
          </a:p>
          <a:p>
            <a:pPr lvl="2"/>
            <a:r>
              <a:rPr lang="en-US" dirty="0" smtClean="0"/>
              <a:t>In Many Cases These terms can be used Interchangeably</a:t>
            </a:r>
          </a:p>
          <a:p>
            <a:pPr lvl="1"/>
            <a:r>
              <a:rPr lang="en-US" dirty="0" smtClean="0"/>
              <a:t>Differences:</a:t>
            </a:r>
          </a:p>
          <a:p>
            <a:pPr lvl="2"/>
            <a:r>
              <a:rPr lang="en-US" dirty="0"/>
              <a:t>The Open Source Initiative (OSI) champions open source while the Free Software Foundation </a:t>
            </a:r>
            <a:r>
              <a:rPr lang="en-US" dirty="0" smtClean="0"/>
              <a:t>(</a:t>
            </a:r>
            <a:r>
              <a:rPr lang="en-US" dirty="0"/>
              <a:t>FSF) defines free software. </a:t>
            </a:r>
          </a:p>
          <a:p>
            <a:pPr lvl="2"/>
            <a:r>
              <a:rPr lang="en-US" dirty="0"/>
              <a:t>Open source is more business focused, while free software is more focused on a set of </a:t>
            </a:r>
            <a:r>
              <a:rPr lang="en-US" dirty="0" smtClean="0"/>
              <a:t>values</a:t>
            </a:r>
            <a:r>
              <a:rPr lang="en-US" dirty="0"/>
              <a:t>.</a:t>
            </a:r>
          </a:p>
          <a:p>
            <a:pPr lvl="2"/>
            <a:endParaRPr lang="en-US" dirty="0" smtClean="0"/>
          </a:p>
          <a:p>
            <a:pPr lvl="2"/>
            <a:endParaRPr lang="en-US" dirty="0" smtClean="0"/>
          </a:p>
        </p:txBody>
      </p:sp>
    </p:spTree>
    <p:extLst>
      <p:ext uri="{BB962C8B-B14F-4D97-AF65-F5344CB8AC3E}">
        <p14:creationId xmlns:p14="http://schemas.microsoft.com/office/powerpoint/2010/main" val="2552701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They </a:t>
            </a:r>
            <a:r>
              <a:rPr lang="en-US" dirty="0"/>
              <a:t>enable you to communicate using the internet, taking advantage of storage, greater data </a:t>
            </a:r>
            <a:r>
              <a:rPr lang="en-US" dirty="0" smtClean="0"/>
              <a:t>access</a:t>
            </a:r>
            <a:r>
              <a:rPr lang="en-US" dirty="0"/>
              <a:t>, artificial intelligence algorithms, and many other resources.</a:t>
            </a:r>
          </a:p>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685800"/>
            <a:ext cx="7924800" cy="140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2085819"/>
            <a:ext cx="6445250"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930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066800" y="2895600"/>
            <a:ext cx="6777317" cy="3508977"/>
          </a:xfrm>
        </p:spPr>
        <p:txBody>
          <a:bodyPr/>
          <a:lstStyle/>
          <a:p>
            <a:r>
              <a:rPr lang="en-US" dirty="0"/>
              <a:t> </a:t>
            </a:r>
            <a:endParaRPr lang="en-US" dirty="0" smtClean="0"/>
          </a:p>
          <a:p>
            <a:r>
              <a:rPr lang="en-US" dirty="0" smtClean="0"/>
              <a:t>A </a:t>
            </a:r>
            <a:r>
              <a:rPr lang="en-US" dirty="0"/>
              <a:t>CSV file is a delimited text file where each line represents a row and data values </a:t>
            </a:r>
            <a:r>
              <a:rPr lang="en-US" dirty="0" smtClean="0"/>
              <a:t>are </a:t>
            </a:r>
            <a:r>
              <a:rPr lang="en-US" dirty="0"/>
              <a:t>separated by a comma.</a:t>
            </a:r>
          </a:p>
          <a:p>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6629400"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495800"/>
            <a:ext cx="6729738"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573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457200"/>
            <a:ext cx="6777037" cy="331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3718679"/>
            <a:ext cx="4572000" cy="3139321"/>
          </a:xfrm>
          <a:prstGeom prst="rect">
            <a:avLst/>
          </a:prstGeom>
        </p:spPr>
        <p:txBody>
          <a:bodyPr>
            <a:spAutoFit/>
          </a:bodyPr>
          <a:lstStyle/>
          <a:p>
            <a:r>
              <a:rPr lang="en-US" dirty="0"/>
              <a:t>For example, the United Nations and federal and municipal governments around the world have published many data sets on their websites, covering the economy, society, healthcare, transportation, environment, and much more. Access to these and other open data sets enable data scientists, researchers, analysts, and others to uncover previously unknown and potentially useful insights.</a:t>
            </a:r>
          </a:p>
        </p:txBody>
      </p:sp>
    </p:spTree>
    <p:extLst>
      <p:ext uri="{BB962C8B-B14F-4D97-AF65-F5344CB8AC3E}">
        <p14:creationId xmlns:p14="http://schemas.microsoft.com/office/powerpoint/2010/main" val="1476464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81000"/>
            <a:ext cx="66167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8992" y="3505200"/>
            <a:ext cx="6777037" cy="332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451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81000"/>
            <a:ext cx="6635750"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57200"/>
            <a:ext cx="648335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9069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Model</a:t>
            </a:r>
            <a:endParaRPr lang="en-US" dirty="0"/>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777037" cy="329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7293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SuperVised</a:t>
            </a:r>
            <a:r>
              <a:rPr lang="en-US" dirty="0" smtClean="0"/>
              <a:t> Learning	</a:t>
            </a:r>
            <a:endParaRPr lang="en-US" dirty="0"/>
          </a:p>
        </p:txBody>
      </p:sp>
      <p:sp>
        <p:nvSpPr>
          <p:cNvPr id="3" name="Content Placeholder 2"/>
          <p:cNvSpPr>
            <a:spLocks noGrp="1"/>
          </p:cNvSpPr>
          <p:nvPr>
            <p:ph idx="1"/>
          </p:nvPr>
        </p:nvSpPr>
        <p:spPr/>
        <p:txBody>
          <a:bodyPr>
            <a:normAutofit fontScale="85000" lnSpcReduction="20000"/>
          </a:bodyPr>
          <a:lstStyle/>
          <a:p>
            <a:r>
              <a:rPr lang="en-US" dirty="0"/>
              <a:t>Supervised learning is one of the most commonly used type of machine learning models. </a:t>
            </a:r>
          </a:p>
          <a:p>
            <a:r>
              <a:rPr lang="en-US" dirty="0"/>
              <a:t>In supervised learning, a human provides input data and the correct outputs. </a:t>
            </a:r>
          </a:p>
          <a:p>
            <a:r>
              <a:rPr lang="en-US" dirty="0"/>
              <a:t>The model tries to identify relationships and dependencies between the input data and </a:t>
            </a:r>
            <a:r>
              <a:rPr lang="en-US" dirty="0" smtClean="0"/>
              <a:t>the </a:t>
            </a:r>
            <a:r>
              <a:rPr lang="en-US" dirty="0"/>
              <a:t>correct output. </a:t>
            </a:r>
          </a:p>
          <a:p>
            <a:r>
              <a:rPr lang="en-US" dirty="0"/>
              <a:t>Generally speaking, supervised learning is used to solve regression and </a:t>
            </a:r>
            <a:r>
              <a:rPr lang="en-US" dirty="0" smtClean="0"/>
              <a:t>classification problems</a:t>
            </a:r>
            <a:r>
              <a:rPr lang="en-US" dirty="0"/>
              <a:t>. </a:t>
            </a:r>
          </a:p>
          <a:p>
            <a:r>
              <a:rPr lang="en-US" dirty="0"/>
              <a:t>Let’s look at an example for each problem type: </a:t>
            </a:r>
          </a:p>
          <a:p>
            <a:r>
              <a:rPr lang="en-US" dirty="0"/>
              <a:t>Regression models are used to predict a numeric, or “real," value.</a:t>
            </a:r>
          </a:p>
          <a:p>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0"/>
            <a:ext cx="3505200" cy="111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5804916"/>
            <a:ext cx="5410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8075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Clustering models are used to divide each record of a data set into one of a small number </a:t>
            </a:r>
            <a:r>
              <a:rPr lang="en-US" dirty="0" smtClean="0"/>
              <a:t>of </a:t>
            </a:r>
            <a:r>
              <a:rPr lang="en-US" dirty="0"/>
              <a:t>similar groups. </a:t>
            </a:r>
          </a:p>
          <a:p>
            <a:r>
              <a:rPr lang="en-US" dirty="0"/>
              <a:t>An example of a clustering model could be providing purchase recommendations for an </a:t>
            </a:r>
            <a:r>
              <a:rPr lang="en-US" dirty="0" smtClean="0"/>
              <a:t>e-commerce </a:t>
            </a:r>
            <a:r>
              <a:rPr lang="en-US" dirty="0"/>
              <a:t>store based on past shopping behavior and the content of a shopping basket. </a:t>
            </a:r>
          </a:p>
          <a:p>
            <a:r>
              <a:rPr lang="en-US" dirty="0"/>
              <a:t>Anomaly detection identifies outliers in a data set, such as fraudulent credit card transactions </a:t>
            </a:r>
            <a:r>
              <a:rPr lang="en-US" dirty="0" smtClean="0"/>
              <a:t>or </a:t>
            </a:r>
            <a:r>
              <a:rPr lang="en-US" dirty="0"/>
              <a:t>suspicious online log-in attempts. </a:t>
            </a:r>
          </a:p>
          <a:p>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73" y="457200"/>
            <a:ext cx="82867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1059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 a reinforcement learning model learns the best set of actions to take, </a:t>
            </a:r>
            <a:r>
              <a:rPr lang="en-US" dirty="0" smtClean="0"/>
              <a:t>given </a:t>
            </a:r>
            <a:r>
              <a:rPr lang="en-US" dirty="0"/>
              <a:t>its current environment, in order to get the most reward over time. </a:t>
            </a:r>
          </a:p>
          <a:p>
            <a:r>
              <a:rPr lang="en-US" dirty="0"/>
              <a:t>This type of learning has recently been very successful in beating the best human players </a:t>
            </a:r>
            <a:r>
              <a:rPr lang="en-US" dirty="0" smtClean="0"/>
              <a:t>in </a:t>
            </a:r>
            <a:r>
              <a:rPr lang="en-US" dirty="0"/>
              <a:t>games such as go, chess, and popular strategy video games</a:t>
            </a:r>
          </a:p>
          <a:p>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 y="914400"/>
            <a:ext cx="80772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347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97142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3505200"/>
            <a:ext cx="7971426" cy="31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33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R For?	</a:t>
            </a:r>
            <a:endParaRPr lang="en-US" dirty="0"/>
          </a:p>
        </p:txBody>
      </p:sp>
      <p:sp>
        <p:nvSpPr>
          <p:cNvPr id="3" name="Content Placeholder 2"/>
          <p:cNvSpPr>
            <a:spLocks noGrp="1"/>
          </p:cNvSpPr>
          <p:nvPr>
            <p:ph idx="1"/>
          </p:nvPr>
        </p:nvSpPr>
        <p:spPr/>
        <p:txBody>
          <a:bodyPr>
            <a:normAutofit fontScale="70000" lnSpcReduction="20000"/>
          </a:bodyPr>
          <a:lstStyle/>
          <a:p>
            <a:r>
              <a:rPr lang="en-US" dirty="0"/>
              <a:t>It's most often used by statisticians, mathematicians, and data miners for developing statistical </a:t>
            </a:r>
            <a:r>
              <a:rPr lang="en-US" dirty="0" smtClean="0"/>
              <a:t>software</a:t>
            </a:r>
            <a:r>
              <a:rPr lang="en-US" dirty="0"/>
              <a:t>, graphing, and data analysis. </a:t>
            </a:r>
          </a:p>
          <a:p>
            <a:r>
              <a:rPr lang="en-US" dirty="0"/>
              <a:t>The language’s array-oriented syntax makes it easier to translate from math to code, </a:t>
            </a:r>
            <a:r>
              <a:rPr lang="en-US" dirty="0" smtClean="0"/>
              <a:t>especially </a:t>
            </a:r>
            <a:r>
              <a:rPr lang="en-US" dirty="0"/>
              <a:t>for someone with no or minimal programming background. </a:t>
            </a:r>
          </a:p>
          <a:p>
            <a:r>
              <a:rPr lang="en-US" dirty="0"/>
              <a:t>According to </a:t>
            </a:r>
            <a:r>
              <a:rPr lang="en-US" dirty="0" err="1"/>
              <a:t>Kaggle’s</a:t>
            </a:r>
            <a:r>
              <a:rPr lang="en-US" dirty="0"/>
              <a:t> Data Science and Machine Learning Survey, most folks learn R when they're </a:t>
            </a:r>
            <a:r>
              <a:rPr lang="en-US" dirty="0" smtClean="0"/>
              <a:t>a </a:t>
            </a:r>
            <a:r>
              <a:rPr lang="en-US" dirty="0"/>
              <a:t>few years into their data science career, but it remains a welcoming language to those </a:t>
            </a:r>
            <a:r>
              <a:rPr lang="en-US" dirty="0" smtClean="0"/>
              <a:t>who </a:t>
            </a:r>
            <a:r>
              <a:rPr lang="en-US" dirty="0"/>
              <a:t>don’t have a software programming background. </a:t>
            </a:r>
          </a:p>
          <a:p>
            <a:r>
              <a:rPr lang="en-US" dirty="0"/>
              <a:t>R is popular in academia but companies that use R include IBM, Google, Facebook, Microsoft, </a:t>
            </a:r>
            <a:r>
              <a:rPr lang="en-US" dirty="0" smtClean="0"/>
              <a:t>Bank </a:t>
            </a:r>
            <a:r>
              <a:rPr lang="en-US" dirty="0"/>
              <a:t>of America, Ford, </a:t>
            </a:r>
            <a:r>
              <a:rPr lang="en-US" dirty="0" err="1"/>
              <a:t>TechCrunch</a:t>
            </a:r>
            <a:r>
              <a:rPr lang="en-US" dirty="0"/>
              <a:t>, </a:t>
            </a:r>
            <a:r>
              <a:rPr lang="en-US" dirty="0" err="1"/>
              <a:t>Uber</a:t>
            </a:r>
            <a:r>
              <a:rPr lang="en-US" dirty="0"/>
              <a:t>, and </a:t>
            </a:r>
            <a:r>
              <a:rPr lang="en-US" dirty="0" err="1"/>
              <a:t>Trulia</a:t>
            </a:r>
            <a:r>
              <a:rPr lang="en-US" dirty="0"/>
              <a:t>.</a:t>
            </a:r>
          </a:p>
          <a:p>
            <a:endParaRPr lang="en-US" dirty="0"/>
          </a:p>
        </p:txBody>
      </p:sp>
    </p:spTree>
    <p:extLst>
      <p:ext uri="{BB962C8B-B14F-4D97-AF65-F5344CB8AC3E}">
        <p14:creationId xmlns:p14="http://schemas.microsoft.com/office/powerpoint/2010/main" val="1619676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165" y="1981200"/>
            <a:ext cx="7143750" cy="3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582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Asset Exchange (MAX)</a:t>
            </a:r>
            <a:endParaRPr lang="en-US" dirty="0"/>
          </a:p>
        </p:txBody>
      </p:sp>
      <p:pic>
        <p:nvPicPr>
          <p:cNvPr id="440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687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50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066800"/>
            <a:ext cx="6777037" cy="342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143000"/>
            <a:ext cx="66675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4876800"/>
            <a:ext cx="4572000" cy="1477328"/>
          </a:xfrm>
          <a:prstGeom prst="rect">
            <a:avLst/>
          </a:prstGeom>
        </p:spPr>
        <p:txBody>
          <a:bodyPr>
            <a:spAutoFit/>
          </a:bodyPr>
          <a:lstStyle/>
          <a:p>
            <a:r>
              <a:rPr lang="en-US" dirty="0"/>
              <a:t> popular enterprise-grade </a:t>
            </a:r>
            <a:r>
              <a:rPr lang="en-US" dirty="0" err="1"/>
              <a:t>Kubernetes</a:t>
            </a:r>
            <a:r>
              <a:rPr lang="en-US" dirty="0"/>
              <a:t> platform is Red Hat </a:t>
            </a:r>
            <a:r>
              <a:rPr lang="en-US" dirty="0" err="1"/>
              <a:t>OpenShift</a:t>
            </a:r>
            <a:r>
              <a:rPr lang="en-US" dirty="0"/>
              <a:t>, which is available on IBM Cloud, Google Cloud Platform, Amazon Web Services, and Microsoft Azure. </a:t>
            </a:r>
          </a:p>
        </p:txBody>
      </p:sp>
    </p:spTree>
    <p:extLst>
      <p:ext uri="{BB962C8B-B14F-4D97-AF65-F5344CB8AC3E}">
        <p14:creationId xmlns:p14="http://schemas.microsoft.com/office/powerpoint/2010/main" val="707858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6777037" cy="299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782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71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6620830" cy="441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828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R great :</a:t>
            </a:r>
            <a:endParaRPr lang="en-US" dirty="0"/>
          </a:p>
        </p:txBody>
      </p:sp>
      <p:sp>
        <p:nvSpPr>
          <p:cNvPr id="3" name="Content Placeholder 2"/>
          <p:cNvSpPr>
            <a:spLocks noGrp="1"/>
          </p:cNvSpPr>
          <p:nvPr>
            <p:ph idx="1"/>
          </p:nvPr>
        </p:nvSpPr>
        <p:spPr/>
        <p:txBody>
          <a:bodyPr>
            <a:normAutofit fontScale="85000" lnSpcReduction="20000"/>
          </a:bodyPr>
          <a:lstStyle/>
          <a:p>
            <a:r>
              <a:rPr lang="en-US" dirty="0"/>
              <a:t>● R has become the world’s largest repository of statistical knowledge. </a:t>
            </a:r>
          </a:p>
          <a:p>
            <a:r>
              <a:rPr lang="en-US" dirty="0"/>
              <a:t>● As of 2018, R has more than 15,000 publicly released packages, making it possible to conduct </a:t>
            </a:r>
            <a:r>
              <a:rPr lang="en-US" dirty="0" smtClean="0"/>
              <a:t>complex </a:t>
            </a:r>
            <a:r>
              <a:rPr lang="en-US" dirty="0"/>
              <a:t>exploratory data analysis. </a:t>
            </a:r>
          </a:p>
          <a:p>
            <a:r>
              <a:rPr lang="en-US" dirty="0"/>
              <a:t>● R integrates well with other computer languages, such as C++, Java, C, </a:t>
            </a:r>
            <a:r>
              <a:rPr lang="en-US" dirty="0" err="1"/>
              <a:t>.Net</a:t>
            </a:r>
            <a:r>
              <a:rPr lang="en-US" dirty="0"/>
              <a:t>, and </a:t>
            </a:r>
            <a:r>
              <a:rPr lang="en-US" dirty="0" smtClean="0"/>
              <a:t>Python</a:t>
            </a:r>
            <a:r>
              <a:rPr lang="en-US" dirty="0"/>
              <a:t>. </a:t>
            </a:r>
          </a:p>
          <a:p>
            <a:r>
              <a:rPr lang="en-US" dirty="0"/>
              <a:t>● Common mathematical operations such as matrix multiplication work straight out of </a:t>
            </a:r>
            <a:r>
              <a:rPr lang="en-US" dirty="0" smtClean="0"/>
              <a:t>the </a:t>
            </a:r>
            <a:r>
              <a:rPr lang="en-US" dirty="0"/>
              <a:t>box. </a:t>
            </a:r>
          </a:p>
          <a:p>
            <a:r>
              <a:rPr lang="en-US" dirty="0"/>
              <a:t>● R has stronger object-oriented programming facilities than most statistical </a:t>
            </a:r>
            <a:r>
              <a:rPr lang="en-US" dirty="0" err="1" smtClean="0"/>
              <a:t>omputing</a:t>
            </a:r>
            <a:r>
              <a:rPr lang="en-US" dirty="0"/>
              <a:t> </a:t>
            </a:r>
            <a:r>
              <a:rPr lang="en-US" dirty="0" smtClean="0"/>
              <a:t>languages</a:t>
            </a:r>
            <a:r>
              <a:rPr lang="en-US" dirty="0"/>
              <a:t>.</a:t>
            </a:r>
          </a:p>
          <a:p>
            <a:endParaRPr lang="en-US" dirty="0"/>
          </a:p>
        </p:txBody>
      </p:sp>
    </p:spTree>
    <p:extLst>
      <p:ext uri="{BB962C8B-B14F-4D97-AF65-F5344CB8AC3E}">
        <p14:creationId xmlns:p14="http://schemas.microsoft.com/office/powerpoint/2010/main" val="206299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SQL</a:t>
            </a:r>
            <a:endParaRPr lang="en-US" dirty="0"/>
          </a:p>
        </p:txBody>
      </p:sp>
      <p:sp>
        <p:nvSpPr>
          <p:cNvPr id="3" name="Content Placeholder 2"/>
          <p:cNvSpPr>
            <a:spLocks noGrp="1"/>
          </p:cNvSpPr>
          <p:nvPr>
            <p:ph idx="1"/>
          </p:nvPr>
        </p:nvSpPr>
        <p:spPr>
          <a:xfrm>
            <a:off x="1043492" y="2323652"/>
            <a:ext cx="6777317" cy="4153348"/>
          </a:xfrm>
        </p:spPr>
        <p:txBody>
          <a:bodyPr>
            <a:normAutofit fontScale="85000" lnSpcReduction="20000"/>
          </a:bodyPr>
          <a:lstStyle/>
          <a:p>
            <a:r>
              <a:rPr lang="en-US" dirty="0"/>
              <a:t>it's much older than Python and R, by about 20 </a:t>
            </a:r>
            <a:r>
              <a:rPr lang="en-US" dirty="0" smtClean="0"/>
              <a:t>years</a:t>
            </a:r>
            <a:r>
              <a:rPr lang="en-US" dirty="0"/>
              <a:t>, having first appeared in 1974. </a:t>
            </a:r>
            <a:endParaRPr lang="en-US" dirty="0" smtClean="0"/>
          </a:p>
          <a:p>
            <a:r>
              <a:rPr lang="en-US" dirty="0"/>
              <a:t>SQL was developed at IBM! </a:t>
            </a:r>
            <a:endParaRPr lang="en-US" dirty="0" smtClean="0"/>
          </a:p>
          <a:p>
            <a:r>
              <a:rPr lang="en-US" dirty="0"/>
              <a:t>This language is useful in handling structured data; that is, the data incorporating </a:t>
            </a:r>
            <a:r>
              <a:rPr lang="en-US" dirty="0" smtClean="0"/>
              <a:t>relations among </a:t>
            </a:r>
            <a:r>
              <a:rPr lang="en-US" dirty="0"/>
              <a:t>entities and variables. </a:t>
            </a:r>
          </a:p>
          <a:p>
            <a:r>
              <a:rPr lang="en-US" dirty="0"/>
              <a:t>SQL was designed for managing data in relational databases. </a:t>
            </a:r>
            <a:endParaRPr lang="en-US" dirty="0" smtClean="0"/>
          </a:p>
          <a:p>
            <a:r>
              <a:rPr lang="en-US" dirty="0"/>
              <a:t>because it's </a:t>
            </a:r>
            <a:r>
              <a:rPr lang="en-US" dirty="0" smtClean="0"/>
              <a:t>so </a:t>
            </a:r>
            <a:r>
              <a:rPr lang="en-US" dirty="0"/>
              <a:t>pervasive and easy to use, SQL interfaces for many </a:t>
            </a:r>
            <a:r>
              <a:rPr lang="en-US" dirty="0" err="1"/>
              <a:t>NoSQL</a:t>
            </a:r>
            <a:r>
              <a:rPr lang="en-US" dirty="0"/>
              <a:t> and big data repositories have </a:t>
            </a:r>
            <a:r>
              <a:rPr lang="en-US" dirty="0" smtClean="0"/>
              <a:t>also </a:t>
            </a:r>
            <a:r>
              <a:rPr lang="en-US" dirty="0"/>
              <a:t>been developed</a:t>
            </a:r>
            <a:r>
              <a:rPr lang="en-US" dirty="0" smtClean="0"/>
              <a:t>.</a:t>
            </a:r>
          </a:p>
          <a:p>
            <a:r>
              <a:rPr lang="en-US" dirty="0"/>
              <a:t>The SQL language is subdivided into several language elements, including clauses, expressions, </a:t>
            </a:r>
            <a:r>
              <a:rPr lang="en-US" dirty="0" smtClean="0"/>
              <a:t>predicates</a:t>
            </a:r>
            <a:r>
              <a:rPr lang="en-US" dirty="0"/>
              <a:t>, queries, and statements. </a:t>
            </a:r>
          </a:p>
          <a:p>
            <a:endParaRPr lang="en-US" dirty="0"/>
          </a:p>
          <a:p>
            <a:endParaRPr lang="en-US" dirty="0"/>
          </a:p>
          <a:p>
            <a:endParaRPr lang="en-US" dirty="0"/>
          </a:p>
        </p:txBody>
      </p:sp>
    </p:spTree>
    <p:extLst>
      <p:ext uri="{BB962C8B-B14F-4D97-AF65-F5344CB8AC3E}">
        <p14:creationId xmlns:p14="http://schemas.microsoft.com/office/powerpoint/2010/main" val="26577902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1218</TotalTime>
  <Words>2102</Words>
  <Application>Microsoft Office PowerPoint</Application>
  <PresentationFormat>On-screen Show (4:3)</PresentationFormat>
  <Paragraphs>318</Paragraphs>
  <Slides>74</Slides>
  <Notes>0</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Austin</vt:lpstr>
      <vt:lpstr>Week-01 </vt:lpstr>
      <vt:lpstr>Languages are</vt:lpstr>
      <vt:lpstr>Roles in Data Science</vt:lpstr>
      <vt:lpstr>Introduction to Python </vt:lpstr>
      <vt:lpstr>What makes Python great </vt:lpstr>
      <vt:lpstr>Introduction to R language</vt:lpstr>
      <vt:lpstr>Who is R For? </vt:lpstr>
      <vt:lpstr>What makes R great :</vt:lpstr>
      <vt:lpstr>Introduction to SQL</vt:lpstr>
      <vt:lpstr>what makes SQL great? </vt:lpstr>
      <vt:lpstr>Other Languages</vt:lpstr>
      <vt:lpstr>Java</vt:lpstr>
      <vt:lpstr>Scala</vt:lpstr>
      <vt:lpstr>C++</vt:lpstr>
      <vt:lpstr>JavaScript</vt:lpstr>
      <vt:lpstr>Julia</vt:lpstr>
      <vt:lpstr>Week-01 </vt:lpstr>
      <vt:lpstr>Categories of Data Science</vt:lpstr>
      <vt:lpstr>data management </vt:lpstr>
      <vt:lpstr>    Data Integration and Transformation tools</vt:lpstr>
      <vt:lpstr>PowerPoint Presentation</vt:lpstr>
      <vt:lpstr>data visualization tools</vt:lpstr>
      <vt:lpstr>model deployment</vt:lpstr>
      <vt:lpstr>PowerPoint Presentation</vt:lpstr>
      <vt:lpstr>model monitoring   </vt:lpstr>
      <vt:lpstr>PowerPoint Presentation</vt:lpstr>
      <vt:lpstr>PowerPoint Presentation</vt:lpstr>
      <vt:lpstr>code asset management tools </vt:lpstr>
      <vt:lpstr>PowerPoint Presentation</vt:lpstr>
      <vt:lpstr>Development environment</vt:lpstr>
      <vt:lpstr>PowerPoint Presentation</vt:lpstr>
      <vt:lpstr>PowerPoint Presentation</vt:lpstr>
      <vt:lpstr>Spyder</vt:lpstr>
      <vt:lpstr>open source data integration</vt:lpstr>
      <vt:lpstr>PowerPoint Presentation</vt:lpstr>
      <vt:lpstr>Fully Integrated And Visual tools</vt:lpstr>
      <vt:lpstr> </vt:lpstr>
      <vt:lpstr>Commercial Data Science Tools</vt:lpstr>
      <vt:lpstr>PowerPoint Presentation</vt:lpstr>
      <vt:lpstr>Commerical Tools</vt:lpstr>
      <vt:lpstr>Commercial Tools  </vt:lpstr>
      <vt:lpstr>PowerPoint Presentation</vt:lpstr>
      <vt:lpstr>Commerical Tools  </vt:lpstr>
      <vt:lpstr>Commercial Tools </vt:lpstr>
      <vt:lpstr>PowerPoint Presentation</vt:lpstr>
      <vt:lpstr>PowerPoint Presentation</vt:lpstr>
      <vt:lpstr>PowerPoint Presentation</vt:lpstr>
      <vt:lpstr>PowerPoint Presentation</vt:lpstr>
      <vt:lpstr>PowerPoint Presentation</vt:lpstr>
      <vt:lpstr>Week-01 </vt:lpstr>
      <vt:lpstr>Libraries for Data Science </vt:lpstr>
      <vt:lpstr>PowerPoint Presentation</vt:lpstr>
      <vt:lpstr>PowerPoint Presentation</vt:lpstr>
      <vt:lpstr>PowerPoint Presentation</vt:lpstr>
      <vt:lpstr>PowerPoint Presentation</vt:lpstr>
      <vt:lpstr>Application Package Interface (API)</vt:lpstr>
      <vt:lpstr>An API lets two pieces of software talk to each other.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vt:lpstr>
      <vt:lpstr>SuperVised Learning </vt:lpstr>
      <vt:lpstr>PowerPoint Presentation</vt:lpstr>
      <vt:lpstr>PowerPoint Presentation</vt:lpstr>
      <vt:lpstr>PowerPoint Presentation</vt:lpstr>
      <vt:lpstr>PowerPoint Presentation</vt:lpstr>
      <vt:lpstr>Model Asset Exchange (MAX)</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Week-01 </dc:title>
  <dc:creator>lenovo</dc:creator>
  <cp:lastModifiedBy>lenovo</cp:lastModifiedBy>
  <cp:revision>32</cp:revision>
  <dcterms:created xsi:type="dcterms:W3CDTF">2006-08-16T00:00:00Z</dcterms:created>
  <dcterms:modified xsi:type="dcterms:W3CDTF">2020-06-04T07:18:07Z</dcterms:modified>
</cp:coreProperties>
</file>